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tif" ContentType="image/t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57" r:id="rId3"/>
    <p:sldId id="258" r:id="rId4"/>
    <p:sldId id="279" r:id="rId5"/>
    <p:sldId id="280" r:id="rId6"/>
    <p:sldId id="282" r:id="rId7"/>
    <p:sldId id="281" r:id="rId8"/>
    <p:sldId id="283" r:id="rId9"/>
    <p:sldId id="277" r:id="rId10"/>
    <p:sldId id="278" r:id="rId11"/>
    <p:sldId id="284" r:id="rId12"/>
    <p:sldId id="285" r:id="rId13"/>
    <p:sldId id="264" r:id="rId14"/>
    <p:sldId id="301" r:id="rId15"/>
    <p:sldId id="265" r:id="rId16"/>
    <p:sldId id="289" r:id="rId17"/>
    <p:sldId id="290" r:id="rId18"/>
    <p:sldId id="292" r:id="rId19"/>
    <p:sldId id="291" r:id="rId20"/>
    <p:sldId id="295" r:id="rId21"/>
    <p:sldId id="293" r:id="rId22"/>
    <p:sldId id="294" r:id="rId23"/>
    <p:sldId id="296" r:id="rId24"/>
    <p:sldId id="297" r:id="rId25"/>
    <p:sldId id="298" r:id="rId26"/>
    <p:sldId id="299" r:id="rId27"/>
    <p:sldId id="300" r:id="rId28"/>
    <p:sldId id="302" r:id="rId29"/>
    <p:sldId id="303" r:id="rId30"/>
  </p:sldIdLst>
  <p:sldSz cx="9363075" cy="52578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1pPr>
    <a:lvl2pPr marL="0" marR="0" indent="228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2pPr>
    <a:lvl3pPr marL="0" marR="0" indent="457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3pPr>
    <a:lvl4pPr marL="0" marR="0" indent="685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4pPr>
    <a:lvl5pPr marL="0" marR="0" indent="9144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5pPr>
    <a:lvl6pPr marL="0" marR="0" indent="11430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6pPr>
    <a:lvl7pPr marL="0" marR="0" indent="13716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7pPr>
    <a:lvl8pPr marL="0" marR="0" indent="16002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8pPr>
    <a:lvl9pPr marL="0" marR="0" indent="182880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FFFFFF"/>
        </a:fontRef>
        <a:srgbClr val="FFFFFF"/>
      </a:tcTxStyle>
      <a:tcStyle>
        <a:tcBdr>
          <a:left>
            <a:ln w="28575"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Col>
    <a:la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28575"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lastRow>
    <a:firstRow>
      <a:tcTxStyle b="off"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28575"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FFFF">
              <a:alpha val="35000"/>
            </a:srgbClr>
          </a:solidFill>
        </a:fill>
      </a:tcStyle>
    </a:firstRow>
  </a:tblStyle>
  <a:tblStyle styleId="{D51ADE6A-740E-44AE-83CC-AE7238B6C88D}"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aj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29" d="100"/>
          <a:sy n="129" d="100"/>
        </p:scale>
        <p:origin x="-104" y="-152"/>
      </p:cViewPr>
      <p:guideLst>
        <p:guide orient="horz" pos="1656"/>
        <p:guide pos="294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2.tif>
</file>

<file path=ppt/media/image3.tif>
</file>

<file path=ppt/media/image4.tif>
</file>

<file path=ppt/media/image5.ti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xfrm>
            <a:off x="1143000" y="685800"/>
            <a:ext cx="4572000" cy="3429000"/>
          </a:xfrm>
          <a:prstGeom prst="rect">
            <a:avLst/>
          </a:prstGeom>
        </p:spPr>
        <p:txBody>
          <a:bodyPr/>
          <a:lstStyle/>
          <a:p>
            <a:endParaRPr/>
          </a:p>
        </p:txBody>
      </p:sp>
      <p:sp>
        <p:nvSpPr>
          <p:cNvPr id="156" name="Shape 15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126318784"/>
      </p:ext>
    </p:extLst>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7_Agenda">
    <p:bg>
      <p:bgPr>
        <a:solidFill>
          <a:srgbClr val="FFFFFF"/>
        </a:solidFill>
        <a:effectLst/>
      </p:bgPr>
    </p:bg>
    <p:spTree>
      <p:nvGrpSpPr>
        <p:cNvPr id="1" name=""/>
        <p:cNvGrpSpPr/>
        <p:nvPr/>
      </p:nvGrpSpPr>
      <p:grpSpPr>
        <a:xfrm>
          <a:off x="0" y="0"/>
          <a:ext cx="0" cy="0"/>
          <a:chOff x="0" y="0"/>
          <a:chExt cx="0" cy="0"/>
        </a:xfrm>
      </p:grpSpPr>
      <p:sp>
        <p:nvSpPr>
          <p:cNvPr id="116" name="Shape 116"/>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7" name="Shape 117"/>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18" name="Shape 118"/>
          <p:cNvSpPr/>
          <p:nvPr/>
        </p:nvSpPr>
        <p:spPr>
          <a:xfrm flipH="1">
            <a:off x="6169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19" name="Shape 119"/>
          <p:cNvSpPr/>
          <p:nvPr/>
        </p:nvSpPr>
        <p:spPr>
          <a:xfrm>
            <a:off x="476250" y="2082800"/>
            <a:ext cx="55006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20" name="Shape 12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Subtitle">
    <p:bg>
      <p:bgPr>
        <a:solidFill>
          <a:srgbClr val="FFFFFF"/>
        </a:solidFill>
        <a:effectLst/>
      </p:bgPr>
    </p:bg>
    <p:spTree>
      <p:nvGrpSpPr>
        <p:cNvPr id="1" name=""/>
        <p:cNvGrpSpPr/>
        <p:nvPr/>
      </p:nvGrpSpPr>
      <p:grpSpPr>
        <a:xfrm>
          <a:off x="0" y="0"/>
          <a:ext cx="0" cy="0"/>
          <a:chOff x="0" y="0"/>
          <a:chExt cx="0" cy="0"/>
        </a:xfrm>
      </p:grpSpPr>
      <p:sp>
        <p:nvSpPr>
          <p:cNvPr id="127" name="Shape 127"/>
          <p:cNvSpPr>
            <a:spLocks noGrp="1"/>
          </p:cNvSpPr>
          <p:nvPr>
            <p:ph type="title"/>
          </p:nvPr>
        </p:nvSpPr>
        <p:spPr>
          <a:xfrm>
            <a:off x="1860946" y="883146"/>
            <a:ext cx="5641183" cy="1779985"/>
          </a:xfrm>
          <a:prstGeom prst="rect">
            <a:avLst/>
          </a:prstGeom>
        </p:spPr>
        <p:txBody>
          <a:bodyPr lIns="27384" tIns="27384" rIns="27384" bIns="27384" anchor="b"/>
          <a:lstStyle>
            <a:lvl1pPr algn="ctr">
              <a:lnSpc>
                <a:spcPct val="100000"/>
              </a:lnSpc>
              <a:defRPr sz="4400" b="0">
                <a:solidFill>
                  <a:srgbClr val="000000"/>
                </a:solidFill>
                <a:uFillTx/>
                <a:latin typeface="Gill Sans"/>
                <a:ea typeface="Gill Sans"/>
                <a:cs typeface="Gill Sans"/>
                <a:sym typeface="Gill Sans"/>
              </a:defRPr>
            </a:lvl1pPr>
          </a:lstStyle>
          <a:p>
            <a:r>
              <a:t>Title Text</a:t>
            </a:r>
          </a:p>
        </p:txBody>
      </p:sp>
      <p:sp>
        <p:nvSpPr>
          <p:cNvPr id="128" name="Shape 128"/>
          <p:cNvSpPr>
            <a:spLocks noGrp="1"/>
          </p:cNvSpPr>
          <p:nvPr>
            <p:ph type="body" sz="quarter" idx="1"/>
          </p:nvPr>
        </p:nvSpPr>
        <p:spPr>
          <a:xfrm>
            <a:off x="1860946" y="2711053"/>
            <a:ext cx="5641183" cy="609303"/>
          </a:xfrm>
          <a:prstGeom prst="rect">
            <a:avLst/>
          </a:prstGeom>
        </p:spPr>
        <p:txBody>
          <a:bodyPr lIns="27384" tIns="27384" rIns="27384" bIns="27384"/>
          <a:lstStyle>
            <a:lvl1pPr marL="0" indent="0" algn="ctr">
              <a:lnSpc>
                <a:spcPct val="100000"/>
              </a:lnSpc>
              <a:defRPr sz="1800" b="0">
                <a:solidFill>
                  <a:srgbClr val="000000"/>
                </a:solidFill>
                <a:uFillTx/>
                <a:latin typeface="Gill Sans"/>
                <a:ea typeface="Gill Sans"/>
                <a:cs typeface="Gill Sans"/>
                <a:sym typeface="Gill Sans"/>
              </a:defRPr>
            </a:lvl1pPr>
            <a:lvl2pPr marL="0" indent="0" algn="ctr">
              <a:lnSpc>
                <a:spcPct val="100000"/>
              </a:lnSpc>
              <a:buClrTx/>
              <a:buSzTx/>
              <a:buFontTx/>
              <a:buNone/>
              <a:defRPr sz="1800" b="0">
                <a:solidFill>
                  <a:srgbClr val="000000"/>
                </a:solidFill>
                <a:uFillTx/>
                <a:latin typeface="Gill Sans"/>
                <a:ea typeface="Gill Sans"/>
                <a:cs typeface="Gill Sans"/>
                <a:sym typeface="Gill Sans"/>
              </a:defRPr>
            </a:lvl2pPr>
            <a:lvl3pPr marL="0" indent="0" algn="ctr">
              <a:lnSpc>
                <a:spcPct val="100000"/>
              </a:lnSpc>
              <a:buClrTx/>
              <a:buSzTx/>
              <a:buFontTx/>
              <a:buNone/>
              <a:defRPr sz="1800" b="0">
                <a:solidFill>
                  <a:srgbClr val="000000"/>
                </a:solidFill>
                <a:uFillTx/>
                <a:latin typeface="Gill Sans"/>
                <a:ea typeface="Gill Sans"/>
                <a:cs typeface="Gill Sans"/>
                <a:sym typeface="Gill Sans"/>
              </a:defRPr>
            </a:lvl3pPr>
            <a:lvl4pPr marL="0" indent="0" algn="ctr">
              <a:lnSpc>
                <a:spcPct val="100000"/>
              </a:lnSpc>
              <a:buClrTx/>
              <a:buSzTx/>
              <a:buFontTx/>
              <a:buNone/>
              <a:defRPr sz="1800" b="0">
                <a:solidFill>
                  <a:srgbClr val="000000"/>
                </a:solidFill>
                <a:uFillTx/>
                <a:latin typeface="Gill Sans"/>
                <a:ea typeface="Gill Sans"/>
                <a:cs typeface="Gill Sans"/>
                <a:sym typeface="Gill Sans"/>
              </a:defRPr>
            </a:lvl4pPr>
            <a:lvl5pPr marL="0" indent="0" algn="ctr">
              <a:lnSpc>
                <a:spcPct val="100000"/>
              </a:lnSpc>
              <a:buClrTx/>
              <a:buSzTx/>
              <a:buFontTx/>
              <a:buNone/>
              <a:defRPr sz="1800" b="0">
                <a:solidFill>
                  <a:srgbClr val="000000"/>
                </a:solidFill>
                <a:uFillTx/>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9" name="Shape 129"/>
          <p:cNvSpPr>
            <a:spLocks noGrp="1"/>
          </p:cNvSpPr>
          <p:nvPr>
            <p:ph type="sldNum" sz="quarter" idx="2"/>
          </p:nvPr>
        </p:nvSpPr>
        <p:spPr>
          <a:xfrm>
            <a:off x="4580811" y="4990802"/>
            <a:ext cx="194607" cy="194470"/>
          </a:xfrm>
          <a:prstGeom prst="rect">
            <a:avLst/>
          </a:prstGeom>
        </p:spPr>
        <p:txBody>
          <a:bodyPr lIns="27384" tIns="27384" rIns="27384" bIns="27384"/>
          <a:lstStyle>
            <a:lvl1pPr>
              <a:defRPr sz="9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Bio Slide">
    <p:bg>
      <p:bgPr>
        <a:solidFill>
          <a:srgbClr val="FFFFFF"/>
        </a:solidFill>
        <a:effectLst/>
      </p:bgPr>
    </p:bg>
    <p:spTree>
      <p:nvGrpSpPr>
        <p:cNvPr id="1" name=""/>
        <p:cNvGrpSpPr/>
        <p:nvPr/>
      </p:nvGrpSpPr>
      <p:grpSpPr>
        <a:xfrm>
          <a:off x="0" y="0"/>
          <a:ext cx="0" cy="0"/>
          <a:chOff x="0" y="0"/>
          <a:chExt cx="0" cy="0"/>
        </a:xfrm>
      </p:grpSpPr>
      <p:sp>
        <p:nvSpPr>
          <p:cNvPr id="136" name="Shape 136"/>
          <p:cNvSpPr/>
          <p:nvPr/>
        </p:nvSpPr>
        <p:spPr>
          <a:xfrm>
            <a:off x="458787" y="487362"/>
            <a:ext cx="8448676" cy="1"/>
          </a:xfrm>
          <a:prstGeom prst="line">
            <a:avLst/>
          </a:prstGeom>
          <a:ln w="3175">
            <a:solidFill>
              <a:srgbClr val="000000"/>
            </a:solidFill>
            <a:miter/>
          </a:ln>
        </p:spPr>
        <p:txBody>
          <a:bodyPr lIns="45719" rIns="45719"/>
          <a:lstStyle/>
          <a:p>
            <a:pPr algn="l" defTabSz="457200">
              <a:defRPr sz="1200" b="0">
                <a:uFillTx/>
              </a:defRPr>
            </a:pPr>
            <a:endParaRPr/>
          </a:p>
        </p:txBody>
      </p:sp>
      <p:sp>
        <p:nvSpPr>
          <p:cNvPr id="137" name="Shape 137"/>
          <p:cNvSpPr/>
          <p:nvPr/>
        </p:nvSpPr>
        <p:spPr>
          <a:xfrm>
            <a:off x="458787" y="908050"/>
            <a:ext cx="8448676" cy="0"/>
          </a:xfrm>
          <a:prstGeom prst="line">
            <a:avLst/>
          </a:prstGeom>
          <a:ln w="3175">
            <a:solidFill>
              <a:srgbClr val="000000"/>
            </a:solidFill>
            <a:miter/>
          </a:ln>
        </p:spPr>
        <p:txBody>
          <a:bodyPr lIns="45719" rIns="45719"/>
          <a:lstStyle/>
          <a:p>
            <a:pPr algn="l" defTabSz="457200">
              <a:defRPr sz="1200" b="0">
                <a:uFillTx/>
              </a:defRPr>
            </a:pPr>
            <a:endParaRPr/>
          </a:p>
        </p:txBody>
      </p:sp>
      <p:sp>
        <p:nvSpPr>
          <p:cNvPr id="138" name="Shape 138"/>
          <p:cNvSpPr>
            <a:spLocks noGrp="1"/>
          </p:cNvSpPr>
          <p:nvPr>
            <p:ph type="title"/>
          </p:nvPr>
        </p:nvSpPr>
        <p:spPr>
          <a:xfrm>
            <a:off x="444569" y="1066787"/>
            <a:ext cx="4924356" cy="1126999"/>
          </a:xfrm>
          <a:prstGeom prst="rect">
            <a:avLst/>
          </a:prstGeom>
        </p:spPr>
        <p:txBody>
          <a:bodyPr lIns="0" tIns="0" rIns="0" bIns="0"/>
          <a:lstStyle>
            <a:lvl1pPr defTabSz="914400">
              <a:lnSpc>
                <a:spcPts val="3500"/>
              </a:lnSpc>
              <a:defRPr sz="3800" cap="all">
                <a:solidFill>
                  <a:srgbClr val="000000"/>
                </a:solidFill>
                <a:uFillTx/>
              </a:defRPr>
            </a:lvl1pPr>
          </a:lstStyle>
          <a:p>
            <a:r>
              <a:t>Title Text</a:t>
            </a:r>
          </a:p>
        </p:txBody>
      </p:sp>
      <p:sp>
        <p:nvSpPr>
          <p:cNvPr id="139" name="Shape 139"/>
          <p:cNvSpPr>
            <a:spLocks noGrp="1"/>
          </p:cNvSpPr>
          <p:nvPr>
            <p:ph type="body" sz="quarter" idx="1"/>
          </p:nvPr>
        </p:nvSpPr>
        <p:spPr>
          <a:xfrm>
            <a:off x="458769" y="2072195"/>
            <a:ext cx="5748357" cy="1343026"/>
          </a:xfrm>
          <a:prstGeom prst="rect">
            <a:avLst/>
          </a:prstGeom>
        </p:spPr>
        <p:txBody>
          <a:bodyPr lIns="0" tIns="0" rIns="0" bIns="0"/>
          <a:lstStyle>
            <a:lvl1pPr marL="174625" indent="-174625" defTabSz="914400">
              <a:lnSpc>
                <a:spcPts val="2400"/>
              </a:lnSpc>
              <a:buSzPct val="69000"/>
              <a:buFont typeface="Lucida Grande"/>
              <a:buChar char="‣"/>
              <a:defRPr sz="2000" b="0">
                <a:solidFill>
                  <a:srgbClr val="000000"/>
                </a:solidFill>
                <a:uFillTx/>
                <a:latin typeface="News706 BT"/>
                <a:ea typeface="News706 BT"/>
                <a:cs typeface="News706 BT"/>
                <a:sym typeface="News706 BT"/>
              </a:defRPr>
            </a:lvl1pPr>
            <a:lvl2pPr marL="0" indent="329138" defTabSz="914400">
              <a:lnSpc>
                <a:spcPts val="2400"/>
              </a:lnSpc>
              <a:buClrTx/>
              <a:buSzTx/>
              <a:buNone/>
              <a:defRPr sz="2000" b="0">
                <a:solidFill>
                  <a:srgbClr val="000000"/>
                </a:solidFill>
                <a:uFillTx/>
                <a:latin typeface="News706 BT"/>
                <a:ea typeface="News706 BT"/>
                <a:cs typeface="News706 BT"/>
                <a:sym typeface="News706 BT"/>
              </a:defRPr>
            </a:lvl2pPr>
            <a:lvl3pPr marL="0" indent="658277" defTabSz="914400">
              <a:lnSpc>
                <a:spcPts val="2400"/>
              </a:lnSpc>
              <a:buClrTx/>
              <a:buSzTx/>
              <a:buNone/>
              <a:defRPr sz="2000" b="0">
                <a:solidFill>
                  <a:srgbClr val="000000"/>
                </a:solidFill>
                <a:uFillTx/>
                <a:latin typeface="News706 BT"/>
                <a:ea typeface="News706 BT"/>
                <a:cs typeface="News706 BT"/>
                <a:sym typeface="News706 BT"/>
              </a:defRPr>
            </a:lvl3pPr>
            <a:lvl4pPr marL="0" indent="987415" defTabSz="914400">
              <a:lnSpc>
                <a:spcPts val="2400"/>
              </a:lnSpc>
              <a:buClrTx/>
              <a:buSzTx/>
              <a:buNone/>
              <a:defRPr sz="2000" b="0">
                <a:solidFill>
                  <a:srgbClr val="000000"/>
                </a:solidFill>
                <a:uFillTx/>
                <a:latin typeface="News706 BT"/>
                <a:ea typeface="News706 BT"/>
                <a:cs typeface="News706 BT"/>
                <a:sym typeface="News706 BT"/>
              </a:defRPr>
            </a:lvl4pPr>
            <a:lvl5pPr marL="0" indent="1316552" defTabSz="914400">
              <a:lnSpc>
                <a:spcPts val="2400"/>
              </a:lnSpc>
              <a:buClrTx/>
              <a:buSzTx/>
              <a:buNone/>
              <a:defRPr sz="2000" b="0">
                <a:solidFill>
                  <a:srgbClr val="000000"/>
                </a:solidFill>
                <a:uFillTx/>
                <a:latin typeface="News706 BT"/>
                <a:ea typeface="News706 BT"/>
                <a:cs typeface="News706 BT"/>
                <a:sym typeface="News706 BT"/>
              </a:defRPr>
            </a:lvl5pPr>
          </a:lstStyle>
          <a:p>
            <a:r>
              <a:t>Body Level One</a:t>
            </a:r>
          </a:p>
          <a:p>
            <a:pPr lvl="1"/>
            <a:r>
              <a:t>Body Level Two</a:t>
            </a:r>
          </a:p>
          <a:p>
            <a:pPr lvl="2"/>
            <a:r>
              <a:t>Body Level Three</a:t>
            </a:r>
          </a:p>
          <a:p>
            <a:pPr lvl="3"/>
            <a:r>
              <a:t>Body Level Four</a:t>
            </a:r>
          </a:p>
          <a:p>
            <a:pPr lvl="4"/>
            <a:r>
              <a:t>Body Level Five</a:t>
            </a:r>
          </a:p>
        </p:txBody>
      </p:sp>
      <p:sp>
        <p:nvSpPr>
          <p:cNvPr id="140" name="Shape 140"/>
          <p:cNvSpPr>
            <a:spLocks noGrp="1"/>
          </p:cNvSpPr>
          <p:nvPr>
            <p:ph type="sldNum" sz="quarter" idx="2"/>
          </p:nvPr>
        </p:nvSpPr>
        <p:spPr>
          <a:xfrm>
            <a:off x="8582397" y="536831"/>
            <a:ext cx="323479" cy="297938"/>
          </a:xfrm>
          <a:prstGeom prst="rect">
            <a:avLst/>
          </a:prstGeom>
        </p:spPr>
        <p:txBody>
          <a:bodyPr lIns="0" tIns="0" rIns="0" bIns="0" anchor="ctr"/>
          <a:lstStyle>
            <a:lvl1pPr algn="r" defTabSz="914400">
              <a:lnSpc>
                <a:spcPts val="2300"/>
              </a:lnSpc>
              <a:defRPr sz="2200">
                <a:uFillTx/>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2_Title">
    <p:spTree>
      <p:nvGrpSpPr>
        <p:cNvPr id="1" name=""/>
        <p:cNvGrpSpPr/>
        <p:nvPr/>
      </p:nvGrpSpPr>
      <p:grpSpPr>
        <a:xfrm>
          <a:off x="0" y="0"/>
          <a:ext cx="0" cy="0"/>
          <a:chOff x="0" y="0"/>
          <a:chExt cx="0" cy="0"/>
        </a:xfrm>
      </p:grpSpPr>
      <p:sp>
        <p:nvSpPr>
          <p:cNvPr id="147" name="Shape 147"/>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48" name="Shape 148"/>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49" name="Shape 149"/>
          <p:cNvSpPr>
            <a:spLocks noGrp="1"/>
          </p:cNvSpPr>
          <p:nvPr>
            <p:ph type="sldNum" sz="quarter" idx="2"/>
          </p:nvPr>
        </p:nvSpPr>
        <p:spPr>
          <a:xfrm>
            <a:off x="8414810" y="458787"/>
            <a:ext cx="337605" cy="355601"/>
          </a:xfrm>
          <a:prstGeom prst="rect">
            <a:avLst/>
          </a:prstGeom>
        </p:spPr>
        <p:txBody>
          <a:bodyPr lIns="0" tIns="0" rIns="0" bIns="0"/>
          <a:lstStyle>
            <a:lvl1pPr>
              <a:defRPr>
                <a:solidFill>
                  <a:srgbClr val="FFFFFF"/>
                </a:solidFill>
                <a:uFill>
                  <a:solidFill>
                    <a:srgbClr val="FFFFFF"/>
                  </a:solidFill>
                </a:u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1_Title">
    <p:spTree>
      <p:nvGrpSpPr>
        <p:cNvPr id="1" name=""/>
        <p:cNvGrpSpPr/>
        <p:nvPr/>
      </p:nvGrpSpPr>
      <p:grpSpPr>
        <a:xfrm>
          <a:off x="0" y="0"/>
          <a:ext cx="0" cy="0"/>
          <a:chOff x="0" y="0"/>
          <a:chExt cx="0" cy="0"/>
        </a:xfrm>
      </p:grpSpPr>
      <p:pic>
        <p:nvPicPr>
          <p:cNvPr id="27"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28" name="Shape 2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2_Title">
    <p:spTree>
      <p:nvGrpSpPr>
        <p:cNvPr id="1" name=""/>
        <p:cNvGrpSpPr/>
        <p:nvPr/>
      </p:nvGrpSpPr>
      <p:grpSpPr>
        <a:xfrm>
          <a:off x="0" y="0"/>
          <a:ext cx="0" cy="0"/>
          <a:chOff x="0" y="0"/>
          <a:chExt cx="0" cy="0"/>
        </a:xfrm>
      </p:grpSpPr>
      <p:sp>
        <p:nvSpPr>
          <p:cNvPr id="35" name="Shape 35"/>
          <p:cNvSpPr>
            <a:spLocks noGrp="1"/>
          </p:cNvSpPr>
          <p:nvPr>
            <p:ph type="sldNum" sz="quarter" idx="2"/>
          </p:nvPr>
        </p:nvSpPr>
        <p:spPr>
          <a:xfrm>
            <a:off x="8414810" y="458787"/>
            <a:ext cx="337605" cy="355601"/>
          </a:xfrm>
          <a:prstGeom prst="rect">
            <a:avLst/>
          </a:prstGeom>
        </p:spPr>
        <p:txBody>
          <a:bodyPr lIns="0" tIns="0" rIns="0" bIns="0"/>
          <a:lstStyle>
            <a:lvl1pPr>
              <a:defRPr>
                <a:solidFill>
                  <a:srgbClr val="FFFFFF"/>
                </a:solidFill>
                <a:uFill>
                  <a:solidFill>
                    <a:srgbClr val="FFFFFF"/>
                  </a:solidFill>
                </a:u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1_Agenda">
    <p:bg>
      <p:bgPr>
        <a:solidFill>
          <a:srgbClr val="FFFFFF"/>
        </a:solidFill>
        <a:effectLst/>
      </p:bgPr>
    </p:bg>
    <p:spTree>
      <p:nvGrpSpPr>
        <p:cNvPr id="1" name=""/>
        <p:cNvGrpSpPr/>
        <p:nvPr/>
      </p:nvGrpSpPr>
      <p:grpSpPr>
        <a:xfrm>
          <a:off x="0" y="0"/>
          <a:ext cx="0" cy="0"/>
          <a:chOff x="0" y="0"/>
          <a:chExt cx="0" cy="0"/>
        </a:xfrm>
      </p:grpSpPr>
      <p:sp>
        <p:nvSpPr>
          <p:cNvPr id="42" name="Shape 4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3" name="Shape 4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4" name="Shape 4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5" name="Shape 4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46" name="Shape 46"/>
          <p:cNvSpPr>
            <a:spLocks noGrp="1"/>
          </p:cNvSpPr>
          <p:nvPr>
            <p:ph type="sldNum" sz="quarter" idx="2"/>
          </p:nvPr>
        </p:nvSpPr>
        <p:spPr>
          <a:xfrm>
            <a:off x="8599785" y="514350"/>
            <a:ext cx="355005" cy="342901"/>
          </a:xfrm>
          <a:prstGeom prst="rect">
            <a:avLst/>
          </a:prstGeom>
        </p:spPr>
        <p:txBody>
          <a:bodyPr lIns="0" tIns="0" rIns="0" bIns="0" anchor="ctr"/>
          <a:lstStyle>
            <a:lvl1pPr>
              <a:defRPr>
                <a:latin typeface="+mn-lt"/>
                <a:ea typeface="+mn-ea"/>
                <a:cs typeface="+mn-cs"/>
                <a:sym typeface="Trebuchet MS"/>
              </a:defRPr>
            </a:lvl1pPr>
          </a:lstStyle>
          <a:p>
            <a:fld id="{86CB4B4D-7CA3-9044-876B-883B54F8677D}" type="slidenum">
              <a:t>‹#›</a:t>
            </a:fld>
            <a:endParaRPr/>
          </a:p>
        </p:txBody>
      </p:sp>
      <p:sp>
        <p:nvSpPr>
          <p:cNvPr id="47" name="Shape 47"/>
          <p:cNvSpPr>
            <a:spLocks noGrp="1"/>
          </p:cNvSpPr>
          <p:nvPr>
            <p:ph type="title"/>
          </p:nvPr>
        </p:nvSpPr>
        <p:spPr>
          <a:xfrm>
            <a:off x="468153" y="505195"/>
            <a:ext cx="7874121" cy="1016266"/>
          </a:xfrm>
          <a:prstGeom prst="rect">
            <a:avLst/>
          </a:prstGeom>
        </p:spPr>
        <p:txBody>
          <a:bodyPr/>
          <a:lstStyle>
            <a:lvl1pPr>
              <a:lnSpc>
                <a:spcPts val="2300"/>
              </a:lnSpc>
              <a:defRPr sz="2300">
                <a:solidFill>
                  <a:srgbClr val="000000"/>
                </a:solidFill>
                <a:uFill>
                  <a:solidFill>
                    <a:srgbClr val="000000"/>
                  </a:solidFill>
                </a:uFill>
              </a:defRPr>
            </a:lvl1pPr>
          </a:lstStyle>
          <a:p>
            <a:r>
              <a:t>Title Text</a:t>
            </a:r>
          </a:p>
        </p:txBody>
      </p:sp>
      <p:sp>
        <p:nvSpPr>
          <p:cNvPr id="48" name="Shape 48"/>
          <p:cNvSpPr>
            <a:spLocks noGrp="1"/>
          </p:cNvSpPr>
          <p:nvPr>
            <p:ph type="body" idx="1"/>
          </p:nvPr>
        </p:nvSpPr>
        <p:spPr>
          <a:xfrm>
            <a:off x="468153" y="983297"/>
            <a:ext cx="8426769" cy="4030980"/>
          </a:xfrm>
          <a:prstGeom prst="rect">
            <a:avLst/>
          </a:prstGeom>
        </p:spPr>
        <p:txBody>
          <a:bodyPr/>
          <a:lstStyle>
            <a:lvl1pPr marL="186689" indent="-146050">
              <a:lnSpc>
                <a:spcPts val="2400"/>
              </a:lnSpc>
              <a:buClr>
                <a:srgbClr val="000000"/>
              </a:buClr>
              <a:buSzPct val="69000"/>
              <a:buFont typeface="Lucida Grande"/>
              <a:buChar char="‣"/>
              <a:defRPr sz="2000">
                <a:solidFill>
                  <a:srgbClr val="000000"/>
                </a:solidFill>
                <a:uFill>
                  <a:solidFill>
                    <a:srgbClr val="000000"/>
                  </a:solidFill>
                </a:uFill>
              </a:defRPr>
            </a:lvl1pPr>
            <a:lvl2pPr>
              <a:lnSpc>
                <a:spcPts val="2400"/>
              </a:lnSpc>
              <a:buClr>
                <a:srgbClr val="000000"/>
              </a:buClr>
              <a:defRPr sz="2000">
                <a:solidFill>
                  <a:srgbClr val="000000"/>
                </a:solidFill>
                <a:uFill>
                  <a:solidFill>
                    <a:srgbClr val="000000"/>
                  </a:solidFill>
                </a:uFill>
              </a:defRPr>
            </a:lvl2pPr>
            <a:lvl3pPr>
              <a:lnSpc>
                <a:spcPts val="2400"/>
              </a:lnSpc>
              <a:buClr>
                <a:srgbClr val="000000"/>
              </a:buClr>
              <a:defRPr sz="2000">
                <a:solidFill>
                  <a:srgbClr val="000000"/>
                </a:solidFill>
                <a:uFill>
                  <a:solidFill>
                    <a:srgbClr val="000000"/>
                  </a:solidFill>
                </a:uFill>
              </a:defRPr>
            </a:lvl3pPr>
            <a:lvl4pPr>
              <a:lnSpc>
                <a:spcPts val="2400"/>
              </a:lnSpc>
              <a:buClr>
                <a:srgbClr val="000000"/>
              </a:buClr>
              <a:defRPr sz="2000">
                <a:solidFill>
                  <a:srgbClr val="000000"/>
                </a:solidFill>
                <a:uFill>
                  <a:solidFill>
                    <a:srgbClr val="000000"/>
                  </a:solidFill>
                </a:uFill>
              </a:defRPr>
            </a:lvl4pPr>
            <a:lvl5pPr>
              <a:lnSpc>
                <a:spcPts val="2400"/>
              </a:lnSpc>
              <a:buClr>
                <a:srgbClr val="000000"/>
              </a:buClr>
              <a:defRPr sz="2000">
                <a:solidFill>
                  <a:srgbClr val="000000"/>
                </a:solidFill>
                <a:uFill>
                  <a:solidFill>
                    <a:srgbClr val="000000"/>
                  </a:solidFill>
                </a:uFill>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2_Agenda">
    <p:bg>
      <p:bgPr>
        <a:solidFill>
          <a:srgbClr val="FFFFFF"/>
        </a:solidFill>
        <a:effectLst/>
      </p:bgPr>
    </p:bg>
    <p:spTree>
      <p:nvGrpSpPr>
        <p:cNvPr id="1" name=""/>
        <p:cNvGrpSpPr/>
        <p:nvPr/>
      </p:nvGrpSpPr>
      <p:grpSpPr>
        <a:xfrm>
          <a:off x="0" y="0"/>
          <a:ext cx="0" cy="0"/>
          <a:chOff x="0" y="0"/>
          <a:chExt cx="0" cy="0"/>
        </a:xfrm>
      </p:grpSpPr>
      <p:sp>
        <p:nvSpPr>
          <p:cNvPr id="55" name="Shape 5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6" name="Shape 5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7" name="Shape 5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58" name="Shape 5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59" name="image.tiff"/>
          <p:cNvPicPr>
            <a:picLocks/>
          </p:cNvPicPr>
          <p:nvPr/>
        </p:nvPicPr>
        <p:blipFill>
          <a:blip r:embed="rId2">
            <a:extLst/>
          </a:blip>
          <a:stretch>
            <a:fillRect/>
          </a:stretch>
        </p:blipFill>
        <p:spPr>
          <a:xfrm>
            <a:off x="2444750" y="1104900"/>
            <a:ext cx="4522788" cy="3665538"/>
          </a:xfrm>
          <a:prstGeom prst="rect">
            <a:avLst/>
          </a:prstGeom>
          <a:ln w="12700">
            <a:miter lim="400000"/>
          </a:ln>
        </p:spPr>
      </p:pic>
      <p:sp>
        <p:nvSpPr>
          <p:cNvPr id="60" name="Shape 60"/>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3_Agenda">
    <p:bg>
      <p:bgPr>
        <a:solidFill>
          <a:srgbClr val="FFFFFF"/>
        </a:solidFill>
        <a:effectLst/>
      </p:bgPr>
    </p:bg>
    <p:spTree>
      <p:nvGrpSpPr>
        <p:cNvPr id="1" name=""/>
        <p:cNvGrpSpPr/>
        <p:nvPr/>
      </p:nvGrpSpPr>
      <p:grpSpPr>
        <a:xfrm>
          <a:off x="0" y="0"/>
          <a:ext cx="0" cy="0"/>
          <a:chOff x="0" y="0"/>
          <a:chExt cx="0" cy="0"/>
        </a:xfrm>
      </p:grpSpPr>
      <p:sp>
        <p:nvSpPr>
          <p:cNvPr id="67" name="Shape 67"/>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68" name="Shape 68"/>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69" name="image.tiff"/>
          <p:cNvPicPr>
            <a:picLocks/>
          </p:cNvPicPr>
          <p:nvPr/>
        </p:nvPicPr>
        <p:blipFill>
          <a:blip r:embed="rId2">
            <a:extLst/>
          </a:blip>
          <a:stretch>
            <a:fillRect/>
          </a:stretch>
        </p:blipFill>
        <p:spPr>
          <a:xfrm>
            <a:off x="2017712" y="1111250"/>
            <a:ext cx="5259388" cy="3683000"/>
          </a:xfrm>
          <a:prstGeom prst="rect">
            <a:avLst/>
          </a:prstGeom>
          <a:ln w="12700">
            <a:miter lim="400000"/>
          </a:ln>
        </p:spPr>
      </p:pic>
      <p:sp>
        <p:nvSpPr>
          <p:cNvPr id="70" name="Shape 7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1" name="Shape 7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72" name="Shape 72"/>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4_Agenda">
    <p:bg>
      <p:bgPr>
        <a:solidFill>
          <a:srgbClr val="FFFFFF"/>
        </a:solidFill>
        <a:effectLst/>
      </p:bgPr>
    </p:bg>
    <p:spTree>
      <p:nvGrpSpPr>
        <p:cNvPr id="1" name=""/>
        <p:cNvGrpSpPr/>
        <p:nvPr/>
      </p:nvGrpSpPr>
      <p:grpSpPr>
        <a:xfrm>
          <a:off x="0" y="0"/>
          <a:ext cx="0" cy="0"/>
          <a:chOff x="0" y="0"/>
          <a:chExt cx="0" cy="0"/>
        </a:xfrm>
      </p:grpSpPr>
      <p:sp>
        <p:nvSpPr>
          <p:cNvPr id="79" name="Shape 7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0" name="Shape 8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81" name="image.tiff"/>
          <p:cNvPicPr>
            <a:picLocks/>
          </p:cNvPicPr>
          <p:nvPr/>
        </p:nvPicPr>
        <p:blipFill>
          <a:blip r:embed="rId2">
            <a:extLst/>
          </a:blip>
          <a:stretch>
            <a:fillRect/>
          </a:stretch>
        </p:blipFill>
        <p:spPr>
          <a:xfrm>
            <a:off x="2322512" y="1136650"/>
            <a:ext cx="4862513" cy="3808413"/>
          </a:xfrm>
          <a:prstGeom prst="rect">
            <a:avLst/>
          </a:prstGeom>
          <a:ln w="12700">
            <a:miter lim="400000"/>
          </a:ln>
        </p:spPr>
      </p:pic>
      <p:sp>
        <p:nvSpPr>
          <p:cNvPr id="82" name="Shape 8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3" name="Shape 8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84" name="Shape 84"/>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5_Agenda">
    <p:bg>
      <p:bgPr>
        <a:solidFill>
          <a:srgbClr val="FFFFFF"/>
        </a:solidFill>
        <a:effectLst/>
      </p:bgPr>
    </p:bg>
    <p:spTree>
      <p:nvGrpSpPr>
        <p:cNvPr id="1" name=""/>
        <p:cNvGrpSpPr/>
        <p:nvPr/>
      </p:nvGrpSpPr>
      <p:grpSpPr>
        <a:xfrm>
          <a:off x="0" y="0"/>
          <a:ext cx="0" cy="0"/>
          <a:chOff x="0" y="0"/>
          <a:chExt cx="0" cy="0"/>
        </a:xfrm>
      </p:grpSpPr>
      <p:sp>
        <p:nvSpPr>
          <p:cNvPr id="91" name="Shape 9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2" name="Shape 9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pic>
        <p:nvPicPr>
          <p:cNvPr id="93" name="image.tiff"/>
          <p:cNvPicPr>
            <a:picLocks/>
          </p:cNvPicPr>
          <p:nvPr/>
        </p:nvPicPr>
        <p:blipFill>
          <a:blip r:embed="rId2">
            <a:extLst/>
          </a:blip>
          <a:srcRect t="2653" b="9072"/>
          <a:stretch>
            <a:fillRect/>
          </a:stretch>
        </p:blipFill>
        <p:spPr>
          <a:xfrm>
            <a:off x="719137" y="1049337"/>
            <a:ext cx="7586663" cy="3873501"/>
          </a:xfrm>
          <a:prstGeom prst="rect">
            <a:avLst/>
          </a:prstGeom>
          <a:ln w="12700">
            <a:miter lim="400000"/>
          </a:ln>
        </p:spPr>
      </p:pic>
      <p:sp>
        <p:nvSpPr>
          <p:cNvPr id="94" name="Shape 94"/>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5" name="Shape 95"/>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96" name="Shape 96"/>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6_Agenda">
    <p:bg>
      <p:bgPr>
        <a:solidFill>
          <a:srgbClr val="FFFFFF"/>
        </a:solidFill>
        <a:effectLst/>
      </p:bgPr>
    </p:bg>
    <p:spTree>
      <p:nvGrpSpPr>
        <p:cNvPr id="1" name=""/>
        <p:cNvGrpSpPr/>
        <p:nvPr/>
      </p:nvGrpSpPr>
      <p:grpSpPr>
        <a:xfrm>
          <a:off x="0" y="0"/>
          <a:ext cx="0" cy="0"/>
          <a:chOff x="0" y="0"/>
          <a:chExt cx="0" cy="0"/>
        </a:xfrm>
      </p:grpSpPr>
      <p:sp>
        <p:nvSpPr>
          <p:cNvPr id="103" name="Shape 10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4" name="Shape 10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05" name="Shape 105"/>
          <p:cNvSpPr/>
          <p:nvPr/>
        </p:nvSpPr>
        <p:spPr>
          <a:xfrm flipH="1">
            <a:off x="454025" y="20828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6" name="Shape 106"/>
          <p:cNvSpPr/>
          <p:nvPr/>
        </p:nvSpPr>
        <p:spPr>
          <a:xfrm>
            <a:off x="3386137" y="2085975"/>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7" name="Shape 107"/>
          <p:cNvSpPr/>
          <p:nvPr/>
        </p:nvSpPr>
        <p:spPr>
          <a:xfrm flipH="1">
            <a:off x="454025" y="3657600"/>
            <a:ext cx="2703513"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8" name="Shape 108"/>
          <p:cNvSpPr/>
          <p:nvPr/>
        </p:nvSpPr>
        <p:spPr>
          <a:xfrm flipH="1">
            <a:off x="3371850" y="3651250"/>
            <a:ext cx="5272088" cy="1588"/>
          </a:xfrm>
          <a:prstGeom prst="line">
            <a:avLst/>
          </a:prstGeom>
          <a:ln w="6350">
            <a:solidFill>
              <a:srgbClr val="000000"/>
            </a:solidFill>
          </a:ln>
        </p:spPr>
        <p:txBody>
          <a:bodyPr lIns="0" tIns="0" rIns="0" bIns="0"/>
          <a:lstStyle/>
          <a:p>
            <a:pPr algn="l" defTabSz="457200">
              <a:defRPr sz="1200" b="0">
                <a:uFillTx/>
              </a:defRPr>
            </a:pPr>
            <a:endParaRPr/>
          </a:p>
        </p:txBody>
      </p:sp>
      <p:sp>
        <p:nvSpPr>
          <p:cNvPr id="109" name="Shape 109"/>
          <p:cNvSpPr>
            <a:spLocks noGrp="1"/>
          </p:cNvSpPr>
          <p:nvPr>
            <p:ph type="sldNum" sz="quarter" idx="2"/>
          </p:nvPr>
        </p:nvSpPr>
        <p:spPr>
          <a:xfrm>
            <a:off x="8608485" y="508000"/>
            <a:ext cx="337605" cy="355601"/>
          </a:xfrm>
          <a:prstGeom prst="rect">
            <a:avLst/>
          </a:prstGeom>
        </p:spPr>
        <p:txBody>
          <a:bodyPr lIns="0" tIns="0" rIns="0" bIns="0" anchor="ct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3" name="Shape 3"/>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4" name="Shape 4"/>
          <p:cNvSpPr>
            <a:spLocks noGrp="1"/>
          </p:cNvSpPr>
          <p:nvPr>
            <p:ph type="title"/>
          </p:nvPr>
        </p:nvSpPr>
        <p:spPr>
          <a:xfrm>
            <a:off x="468153" y="210555"/>
            <a:ext cx="8426769" cy="1016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r>
              <a:t>Title Text</a:t>
            </a:r>
          </a:p>
        </p:txBody>
      </p:sp>
      <p:sp>
        <p:nvSpPr>
          <p:cNvPr id="5" name="Shape 5"/>
          <p:cNvSpPr>
            <a:spLocks noGrp="1"/>
          </p:cNvSpPr>
          <p:nvPr>
            <p:ph type="body" idx="1"/>
          </p:nvPr>
        </p:nvSpPr>
        <p:spPr>
          <a:xfrm>
            <a:off x="468153" y="1226819"/>
            <a:ext cx="8426769" cy="4030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2pPr>
              <a:buClr>
                <a:srgbClr val="FFFFFF"/>
              </a:buClr>
              <a:buFont typeface="Lucida Grande"/>
              <a:buChar char="‣"/>
            </a:lvl2pPr>
            <a:lvl3pPr>
              <a:buClr>
                <a:srgbClr val="FFFFFF"/>
              </a:buClr>
              <a:buFont typeface="Lucida Grande"/>
              <a:buChar char="‣"/>
            </a:lvl3pPr>
            <a:lvl4pPr>
              <a:buClr>
                <a:srgbClr val="FFFFFF"/>
              </a:buClr>
              <a:buFont typeface="Lucida Grande"/>
              <a:buChar char="‣"/>
            </a:lvl4pPr>
            <a:lvl5pPr>
              <a:buClr>
                <a:srgbClr val="FFFFFF"/>
              </a:buClr>
              <a:buFont typeface="Lucida Grande"/>
              <a:buChar char="‣"/>
            </a:lvl5pPr>
          </a:lstStyle>
          <a:p>
            <a:r>
              <a:t>Body Level One</a:t>
            </a:r>
          </a:p>
          <a:p>
            <a:pPr lvl="1"/>
            <a:r>
              <a:t>Body Level Two</a:t>
            </a:r>
          </a:p>
          <a:p>
            <a:pPr lvl="2"/>
            <a:r>
              <a:t>Body Level Three</a:t>
            </a:r>
          </a:p>
          <a:p>
            <a:pPr lvl="3"/>
            <a:r>
              <a:t>Body Level Four</a:t>
            </a:r>
          </a:p>
          <a:p>
            <a:pPr lvl="4"/>
            <a:r>
              <a:t>Body Level Five</a:t>
            </a:r>
          </a:p>
        </p:txBody>
      </p:sp>
      <p:sp>
        <p:nvSpPr>
          <p:cNvPr id="6" name="Shape 6"/>
          <p:cNvSpPr>
            <a:spLocks noGrp="1"/>
          </p:cNvSpPr>
          <p:nvPr>
            <p:ph type="sldNum" sz="quarter" idx="2"/>
          </p:nvPr>
        </p:nvSpPr>
        <p:spPr>
          <a:xfrm>
            <a:off x="4461935" y="4787900"/>
            <a:ext cx="439205" cy="457200"/>
          </a:xfrm>
          <a:prstGeom prst="rect">
            <a:avLst/>
          </a:prstGeom>
          <a:ln w="12700">
            <a:miter lim="400000"/>
          </a:ln>
        </p:spPr>
        <p:txBody>
          <a:bodyPr wrap="none" lIns="50800" tIns="50800" rIns="50800" bIns="50800">
            <a:spAutoFit/>
          </a:body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xmlns:p14="http://schemas.microsoft.com/office/powerpoint/2010/main" spd="med"/>
  <p:txStyles>
    <p:titleStyle>
      <a:lvl1pPr marL="0" marR="0" indent="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1pPr>
      <a:lvl2pPr marL="0" marR="0" indent="228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2pPr>
      <a:lvl3pPr marL="0" marR="0" indent="457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3pPr>
      <a:lvl4pPr marL="0" marR="0" indent="685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4pPr>
      <a:lvl5pPr marL="0" marR="0" indent="9144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5pPr>
      <a:lvl6pPr marL="0" marR="0" indent="11430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6pPr>
      <a:lvl7pPr marL="0" marR="0" indent="13716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7pPr>
      <a:lvl8pPr marL="0" marR="0" indent="16002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8pPr>
      <a:lvl9pPr marL="0" marR="0" indent="1828800" algn="l" defTabSz="584200" latinLnBrk="0">
        <a:lnSpc>
          <a:spcPts val="10000"/>
        </a:lnSpc>
        <a:spcBef>
          <a:spcPts val="0"/>
        </a:spcBef>
        <a:spcAft>
          <a:spcPts val="0"/>
        </a:spcAft>
        <a:buClrTx/>
        <a:buSzTx/>
        <a:buFontTx/>
        <a:buNone/>
        <a:tabLst/>
        <a:defRPr sz="11500" b="1" i="0" u="none" strike="noStrike" cap="none" spc="0" baseline="0">
          <a:ln>
            <a:noFill/>
          </a:ln>
          <a:solidFill>
            <a:srgbClr val="FFFFFF"/>
          </a:solidFill>
          <a:uFill>
            <a:solidFill>
              <a:srgbClr val="FFFFFF"/>
            </a:solidFill>
          </a:uFill>
          <a:latin typeface="+mj-lt"/>
          <a:ea typeface="+mj-ea"/>
          <a:cs typeface="+mj-cs"/>
          <a:sym typeface="Helvetica"/>
        </a:defRPr>
      </a:lvl9pPr>
    </p:titleStyle>
    <p:bodyStyle>
      <a:lvl1pPr marL="383540" marR="0" indent="-383540" algn="l" defTabSz="584200" latinLnBrk="0">
        <a:lnSpc>
          <a:spcPts val="2500"/>
        </a:lnSpc>
        <a:spcBef>
          <a:spcPts val="0"/>
        </a:spcBef>
        <a:spcAft>
          <a:spcPts val="0"/>
        </a:spcAft>
        <a:buClrTx/>
        <a:buSzTx/>
        <a:buFontTx/>
        <a:buNone/>
        <a:tabLst/>
        <a:defRPr sz="2200" b="1" i="0" u="none" strike="noStrike" cap="none" spc="0" baseline="0">
          <a:ln>
            <a:noFill/>
          </a:ln>
          <a:solidFill>
            <a:srgbClr val="FFFFFF"/>
          </a:solidFill>
          <a:uFill>
            <a:solidFill>
              <a:srgbClr val="FFFFFF"/>
            </a:solidFill>
          </a:uFill>
          <a:latin typeface="+mj-lt"/>
          <a:ea typeface="+mj-ea"/>
          <a:cs typeface="+mj-cs"/>
          <a:sym typeface="Helvetica"/>
        </a:defRPr>
      </a:lvl1pPr>
      <a:lvl2pPr marL="3327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2pPr>
      <a:lvl3pPr marL="4787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3pPr>
      <a:lvl4pPr marL="62484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4pPr>
      <a:lvl5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5pPr>
      <a:lvl6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6pPr>
      <a:lvl7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7pPr>
      <a:lvl8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8pPr>
      <a:lvl9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9pPr>
    </p:bodyStyle>
    <p:otherStyle>
      <a:lvl1pPr marL="0" marR="0" indent="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1pPr>
      <a:lvl2pPr marL="0" marR="0" indent="2286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2pPr>
      <a:lvl3pPr marL="0" marR="0" indent="4572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3pPr>
      <a:lvl4pPr marL="0" marR="0" indent="6858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4pPr>
      <a:lvl5pPr marL="0" marR="0" indent="9144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5pPr>
      <a:lvl6pPr marL="0" marR="0" indent="11430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6pPr>
      <a:lvl7pPr marL="0" marR="0" indent="13716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7pPr>
      <a:lvl8pPr marL="0" marR="0" indent="16002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8pPr>
      <a:lvl9pPr marL="0" marR="0" indent="1828800" algn="ctr" defTabSz="584200" latinLnBrk="0">
        <a:lnSpc>
          <a:spcPct val="100000"/>
        </a:lnSpc>
        <a:spcBef>
          <a:spcPts val="0"/>
        </a:spcBef>
        <a:spcAft>
          <a:spcPts val="0"/>
        </a:spcAft>
        <a:buClrTx/>
        <a:buSzTx/>
        <a:buFontTx/>
        <a:buNone/>
        <a:tabLst/>
        <a:defRPr sz="2300" b="1" i="0" u="none" strike="noStrike" cap="none" spc="0" baseline="0">
          <a:ln>
            <a:noFill/>
          </a:ln>
          <a:solidFill>
            <a:schemeClr val="tx1"/>
          </a:solidFill>
          <a:uFill>
            <a:solidFill>
              <a:srgbClr val="000000"/>
            </a:solidFill>
          </a:u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59" name="Shape 159"/>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pic>
        <p:nvPicPr>
          <p:cNvPr id="160" name="image.png"/>
          <p:cNvPicPr>
            <a:picLocks/>
          </p:cNvPicPr>
          <p:nvPr/>
        </p:nvPicPr>
        <p:blipFill>
          <a:blip r:embed="rId2">
            <a:extLst/>
          </a:blip>
          <a:stretch>
            <a:fillRect/>
          </a:stretch>
        </p:blipFill>
        <p:spPr>
          <a:xfrm>
            <a:off x="457200" y="579437"/>
            <a:ext cx="2038350" cy="219076"/>
          </a:xfrm>
          <a:prstGeom prst="rect">
            <a:avLst/>
          </a:prstGeom>
          <a:ln w="12700">
            <a:miter lim="400000"/>
          </a:ln>
        </p:spPr>
      </p:pic>
      <p:sp>
        <p:nvSpPr>
          <p:cNvPr id="161" name="Shape 161"/>
          <p:cNvSpPr>
            <a:spLocks noGrp="1"/>
          </p:cNvSpPr>
          <p:nvPr>
            <p:ph type="title" idx="4294967295"/>
          </p:nvPr>
        </p:nvSpPr>
        <p:spPr>
          <a:xfrm>
            <a:off x="412750" y="1144587"/>
            <a:ext cx="8469313" cy="2968626"/>
          </a:xfrm>
          <a:prstGeom prst="rect">
            <a:avLst/>
          </a:prstGeom>
        </p:spPr>
        <p:txBody>
          <a:bodyPr lIns="0" tIns="0" rIns="0" bIns="0"/>
          <a:lstStyle/>
          <a:p>
            <a:pPr>
              <a:lnSpc>
                <a:spcPct val="70000"/>
              </a:lnSpc>
              <a:defRPr sz="8200"/>
            </a:pPr>
            <a:r>
              <a:rPr dirty="0"/>
              <a:t>DATA SCIENCE</a:t>
            </a:r>
          </a:p>
          <a:p>
            <a:pPr>
              <a:lnSpc>
                <a:spcPct val="70000"/>
              </a:lnSpc>
              <a:defRPr sz="4100"/>
            </a:pPr>
            <a:r>
              <a:rPr dirty="0" smtClean="0"/>
              <a:t>1</a:t>
            </a:r>
            <a:r>
              <a:rPr lang="en-AU" dirty="0" smtClean="0"/>
              <a:t>0</a:t>
            </a:r>
            <a:r>
              <a:rPr dirty="0" smtClean="0"/>
              <a:t> </a:t>
            </a:r>
            <a:r>
              <a:rPr dirty="0"/>
              <a:t>WEEK PART TIME COURSE</a:t>
            </a:r>
          </a:p>
          <a:p>
            <a:pPr>
              <a:lnSpc>
                <a:spcPct val="70000"/>
              </a:lnSpc>
              <a:defRPr sz="4100"/>
            </a:pPr>
            <a:r>
              <a:rPr lang="en-AU" dirty="0" smtClean="0"/>
              <a:t/>
            </a:r>
            <a:br>
              <a:rPr lang="en-AU" dirty="0" smtClean="0"/>
            </a:br>
            <a:r>
              <a:rPr dirty="0" smtClean="0"/>
              <a:t>Dimensionality Reduction</a:t>
            </a:r>
            <a:endParaRPr dirty="0"/>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2" name="Shape 172"/>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3" name="Shape 173"/>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sz="7200" dirty="0"/>
              <a:t>DIMENSIONALITY REDUCTION</a:t>
            </a:r>
          </a:p>
        </p:txBody>
      </p:sp>
      <p:sp>
        <p:nvSpPr>
          <p:cNvPr id="174" name="Shape 174"/>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extLst>
      <p:ext uri="{BB962C8B-B14F-4D97-AF65-F5344CB8AC3E}">
        <p14:creationId xmlns:p14="http://schemas.microsoft.com/office/powerpoint/2010/main" val="2797853350"/>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How to shrink the number of dimensions</a:t>
            </a:r>
            <a:endParaRPr lang="en-US" dirty="0"/>
          </a:p>
        </p:txBody>
      </p:sp>
      <p:sp>
        <p:nvSpPr>
          <p:cNvPr id="3" name="Text Placeholder 2"/>
          <p:cNvSpPr>
            <a:spLocks noGrp="1"/>
          </p:cNvSpPr>
          <p:nvPr>
            <p:ph type="body" idx="1"/>
          </p:nvPr>
        </p:nvSpPr>
        <p:spPr>
          <a:xfrm>
            <a:off x="468154" y="983297"/>
            <a:ext cx="6039726" cy="4030980"/>
          </a:xfrm>
        </p:spPr>
        <p:txBody>
          <a:bodyPr/>
          <a:lstStyle/>
          <a:p>
            <a:pPr marL="40639" indent="0">
              <a:buNone/>
            </a:pPr>
            <a:r>
              <a:rPr lang="en-US" dirty="0" smtClean="0">
                <a:latin typeface="+mn-lt"/>
              </a:rPr>
              <a:t>Plan A (Linear)</a:t>
            </a:r>
          </a:p>
          <a:p>
            <a:pPr marL="40639" indent="0">
              <a:buNone/>
            </a:pPr>
            <a:r>
              <a:rPr lang="en-US" b="0" dirty="0" smtClean="0">
                <a:latin typeface="+mn-lt"/>
              </a:rPr>
              <a:t>Trade in some some features that are correlated with each other</a:t>
            </a:r>
          </a:p>
          <a:p>
            <a:pPr marL="40639" indent="0">
              <a:buNone/>
            </a:pPr>
            <a:r>
              <a:rPr lang="en-US" b="0" dirty="0" smtClean="0">
                <a:latin typeface="+mn-lt"/>
              </a:rPr>
              <a:t>In return get:</a:t>
            </a:r>
          </a:p>
          <a:p>
            <a:pPr lvl="1"/>
            <a:r>
              <a:rPr lang="en-US" b="0" dirty="0" smtClean="0">
                <a:latin typeface="+mn-lt"/>
              </a:rPr>
              <a:t>A few good independent pseudo-features</a:t>
            </a:r>
          </a:p>
          <a:p>
            <a:pPr lvl="1"/>
            <a:r>
              <a:rPr lang="en-US" b="0" dirty="0" smtClean="0">
                <a:latin typeface="+mn-lt"/>
              </a:rPr>
              <a:t>A scatter of pathetic ones which you throw away</a:t>
            </a:r>
            <a:endParaRPr lang="en-US" b="0" dirty="0">
              <a:latin typeface="+mn-lt"/>
            </a:endParaRPr>
          </a:p>
          <a:p>
            <a:pPr marL="40639" indent="0">
              <a:buNone/>
            </a:pPr>
            <a:r>
              <a:rPr lang="en-US" dirty="0" smtClean="0">
                <a:latin typeface="+mn-lt"/>
              </a:rPr>
              <a:t>Plan B (Non-linear)</a:t>
            </a:r>
          </a:p>
          <a:p>
            <a:r>
              <a:rPr lang="en-US" b="0" dirty="0"/>
              <a:t>Stretch and warp </a:t>
            </a:r>
            <a:r>
              <a:rPr lang="en-US" b="0" dirty="0" smtClean="0"/>
              <a:t>all long distance jumps</a:t>
            </a:r>
          </a:p>
          <a:p>
            <a:pPr lvl="1"/>
            <a:r>
              <a:rPr lang="en-US" b="0" dirty="0" smtClean="0">
                <a:latin typeface="+mn-lt"/>
              </a:rPr>
              <a:t>Distant points might get further away or closer</a:t>
            </a:r>
          </a:p>
          <a:p>
            <a:r>
              <a:rPr lang="en-US" b="0" dirty="0" smtClean="0">
                <a:latin typeface="+mn-lt"/>
              </a:rPr>
              <a:t>Keep close points together</a:t>
            </a:r>
          </a:p>
          <a:p>
            <a:pPr marL="40639" indent="0">
              <a:buNone/>
            </a:pPr>
            <a:r>
              <a:rPr lang="en-US" dirty="0" smtClean="0">
                <a:latin typeface="+mn-lt"/>
              </a:rPr>
              <a:t>Plan C (Feature selection)</a:t>
            </a:r>
            <a:endParaRPr lang="en-US" b="0" dirty="0" smtClean="0">
              <a:latin typeface="+mn-lt"/>
            </a:endParaRPr>
          </a:p>
          <a:p>
            <a:r>
              <a:rPr lang="en-US" b="0" dirty="0" smtClean="0">
                <a:latin typeface="+mn-lt"/>
              </a:rPr>
              <a:t>Just use features that look good (high variance), survive pruning or predict well on their own </a:t>
            </a:r>
          </a:p>
        </p:txBody>
      </p:sp>
      <p:pic>
        <p:nvPicPr>
          <p:cNvPr id="4" name="pasted-image.png"/>
          <p:cNvPicPr>
            <a:picLocks noChangeAspect="1"/>
          </p:cNvPicPr>
          <p:nvPr/>
        </p:nvPicPr>
        <p:blipFill>
          <a:blip r:embed="rId2">
            <a:extLst/>
          </a:blip>
          <a:stretch>
            <a:fillRect/>
          </a:stretch>
        </p:blipFill>
        <p:spPr>
          <a:xfrm>
            <a:off x="6611697" y="953759"/>
            <a:ext cx="2643969" cy="4066651"/>
          </a:xfrm>
          <a:prstGeom prst="rect">
            <a:avLst/>
          </a:prstGeom>
          <a:ln w="25400"/>
        </p:spPr>
      </p:pic>
    </p:spTree>
    <p:extLst>
      <p:ext uri="{BB962C8B-B14F-4D97-AF65-F5344CB8AC3E}">
        <p14:creationId xmlns:p14="http://schemas.microsoft.com/office/powerpoint/2010/main" val="983295359"/>
      </p:ext>
    </p:extLst>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06821" y="-277836"/>
            <a:ext cx="7874000" cy="2204077"/>
          </a:xfrm>
        </p:spPr>
        <p:txBody>
          <a:bodyPr anchor="t"/>
          <a:lstStyle/>
          <a:p>
            <a:r>
              <a:rPr lang="en-US" sz="2400" dirty="0" err="1" smtClean="0"/>
              <a:t>Visualising</a:t>
            </a:r>
            <a:r>
              <a:rPr lang="en-US" sz="2400" dirty="0"/>
              <a:t> </a:t>
            </a:r>
            <a:r>
              <a:rPr lang="en-US" sz="2400" dirty="0" smtClean="0"/>
              <a:t>the three approaches</a:t>
            </a:r>
            <a:endParaRPr lang="en-US" sz="2400" dirty="0"/>
          </a:p>
        </p:txBody>
      </p:sp>
      <p:pic>
        <p:nvPicPr>
          <p:cNvPr id="4" name="Picture 3"/>
          <p:cNvPicPr>
            <a:picLocks noChangeAspect="1"/>
          </p:cNvPicPr>
          <p:nvPr/>
        </p:nvPicPr>
        <p:blipFill>
          <a:blip r:embed="rId2"/>
          <a:stretch>
            <a:fillRect/>
          </a:stretch>
        </p:blipFill>
        <p:spPr>
          <a:xfrm>
            <a:off x="2392458" y="1129705"/>
            <a:ext cx="5136538" cy="3852404"/>
          </a:xfrm>
          <a:prstGeom prst="rect">
            <a:avLst/>
          </a:prstGeom>
        </p:spPr>
      </p:pic>
      <p:sp>
        <p:nvSpPr>
          <p:cNvPr id="5" name="TextBox 4"/>
          <p:cNvSpPr txBox="1"/>
          <p:nvPr/>
        </p:nvSpPr>
        <p:spPr>
          <a:xfrm>
            <a:off x="146889" y="1815058"/>
            <a:ext cx="224556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chemeClr val="bg2"/>
                </a:solidFill>
                <a:effectLst/>
                <a:uFill>
                  <a:solidFill>
                    <a:srgbClr val="000000"/>
                  </a:solidFill>
                </a:uFill>
                <a:sym typeface="Helvetica"/>
              </a:rPr>
              <a:t>Required equipment:</a:t>
            </a:r>
          </a:p>
          <a:p>
            <a:pPr marL="0" marR="0" indent="0" algn="l" defTabSz="584200" rtl="0" fontAlgn="auto" latinLnBrk="0" hangingPunct="0">
              <a:lnSpc>
                <a:spcPct val="100000"/>
              </a:lnSpc>
              <a:spcBef>
                <a:spcPts val="0"/>
              </a:spcBef>
              <a:spcAft>
                <a:spcPts val="0"/>
              </a:spcAft>
              <a:buClrTx/>
              <a:buSzTx/>
              <a:buFontTx/>
              <a:buNone/>
              <a:tabLst/>
            </a:pPr>
            <a:r>
              <a:rPr lang="en-US" sz="1800" b="0" dirty="0" smtClean="0">
                <a:solidFill>
                  <a:schemeClr val="bg2"/>
                </a:solidFill>
              </a:rPr>
              <a:t>1 beach towel</a:t>
            </a:r>
            <a:endParaRPr kumimoji="0" lang="en-US" sz="1800" b="0" i="0" u="none" strike="noStrike" cap="none" spc="0" normalizeH="0" baseline="0" dirty="0">
              <a:ln>
                <a:noFill/>
              </a:ln>
              <a:solidFill>
                <a:schemeClr val="bg2"/>
              </a:solidFill>
              <a:effectLst/>
              <a:uFill>
                <a:solidFill>
                  <a:srgbClr val="000000"/>
                </a:solidFill>
              </a:uFill>
              <a:sym typeface="Helvetica"/>
            </a:endParaRPr>
          </a:p>
        </p:txBody>
      </p:sp>
    </p:spTree>
    <p:extLst>
      <p:ext uri="{BB962C8B-B14F-4D97-AF65-F5344CB8AC3E}">
        <p14:creationId xmlns:p14="http://schemas.microsoft.com/office/powerpoint/2010/main" val="4141476173"/>
      </p:ext>
    </p:extLst>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6" name="Shape 216"/>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7" name="Shape 217"/>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t>PRINCIPAL COMPONENTS</a:t>
            </a:r>
          </a:p>
        </p:txBody>
      </p:sp>
      <p:sp>
        <p:nvSpPr>
          <p:cNvPr id="218" name="Shape 218"/>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PCA (Geometric Interpretation)</a:t>
            </a:r>
            <a:endParaRPr lang="en-US" dirty="0"/>
          </a:p>
        </p:txBody>
      </p:sp>
      <p:sp>
        <p:nvSpPr>
          <p:cNvPr id="3" name="Text Placeholder 2"/>
          <p:cNvSpPr>
            <a:spLocks noGrp="1"/>
          </p:cNvSpPr>
          <p:nvPr>
            <p:ph type="body" idx="1"/>
          </p:nvPr>
        </p:nvSpPr>
        <p:spPr/>
        <p:txBody>
          <a:bodyPr/>
          <a:lstStyle/>
          <a:p>
            <a:r>
              <a:rPr lang="en-US" dirty="0" smtClean="0"/>
              <a:t>We’re trying to find a different set of perpendicular axes</a:t>
            </a:r>
          </a:p>
          <a:p>
            <a:r>
              <a:rPr lang="en-US" dirty="0" smtClean="0"/>
              <a:t>On one of these axes all the points will be close to zero</a:t>
            </a:r>
          </a:p>
          <a:p>
            <a:pPr lvl="1"/>
            <a:r>
              <a:rPr lang="en-US" dirty="0" smtClean="0"/>
              <a:t>We will then pretend that that axis doesn’t exist</a:t>
            </a:r>
            <a:endParaRPr lang="en-US" dirty="0"/>
          </a:p>
        </p:txBody>
      </p:sp>
    </p:spTree>
    <p:extLst>
      <p:ext uri="{BB962C8B-B14F-4D97-AF65-F5344CB8AC3E}">
        <p14:creationId xmlns:p14="http://schemas.microsoft.com/office/powerpoint/2010/main" val="2212319199"/>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21" name="Shape 221"/>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22" name="Shape 222"/>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23" name="Shape 223"/>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24" name="Shape 22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
        <p:nvSpPr>
          <p:cNvPr id="225" name="Shape 225"/>
          <p:cNvSpPr>
            <a:spLocks noGrp="1"/>
          </p:cNvSpPr>
          <p:nvPr>
            <p:ph type="title"/>
          </p:nvPr>
        </p:nvSpPr>
        <p:spPr>
          <a:prstGeom prst="rect">
            <a:avLst/>
          </a:prstGeom>
        </p:spPr>
        <p:txBody>
          <a:bodyPr/>
          <a:lstStyle/>
          <a:p>
            <a:r>
              <a:rPr dirty="0"/>
              <a:t>PRINCIPAL </a:t>
            </a:r>
            <a:r>
              <a:rPr dirty="0" smtClean="0"/>
              <a:t>COMPONENTS</a:t>
            </a:r>
            <a:r>
              <a:rPr lang="en-AU" dirty="0" smtClean="0"/>
              <a:t> (MATH GEEK VERSION)</a:t>
            </a:r>
            <a:endParaRPr dirty="0"/>
          </a:p>
        </p:txBody>
      </p:sp>
      <p:sp>
        <p:nvSpPr>
          <p:cNvPr id="226" name="Shape 226"/>
          <p:cNvSpPr>
            <a:spLocks noGrp="1"/>
          </p:cNvSpPr>
          <p:nvPr>
            <p:ph type="body" idx="1"/>
          </p:nvPr>
        </p:nvSpPr>
        <p:spPr>
          <a:xfrm>
            <a:off x="468153" y="983297"/>
            <a:ext cx="8426769" cy="4218957"/>
          </a:xfrm>
          <a:prstGeom prst="rect">
            <a:avLst/>
          </a:prstGeom>
        </p:spPr>
        <p:txBody>
          <a:bodyPr/>
          <a:lstStyle/>
          <a:p>
            <a:pPr marL="0" indent="40640">
              <a:buSzTx/>
              <a:buNone/>
            </a:pPr>
            <a:r>
              <a:rPr sz="1600" dirty="0"/>
              <a:t>‘It finds a low-dimensional representation of a data set that contains as much as possible of the variation. The idea is that each of the n observations lives in p-dimensional space, but not all of these dimensions are equally interesting. PCA seeks a small number of dimensions that are as interesting as possible, where the concept of interesting is measured by the amount that the observations vary along each dimension. Each of the dimensions found by PCA is a linear combination of the p features.’ </a:t>
            </a:r>
          </a:p>
          <a:p>
            <a:pPr marL="0" indent="40640">
              <a:buSzTx/>
              <a:buNone/>
            </a:pPr>
            <a:endParaRPr sz="1600" dirty="0"/>
          </a:p>
          <a:p>
            <a:pPr marL="0" indent="40640">
              <a:buSzTx/>
              <a:buNone/>
            </a:pPr>
            <a:r>
              <a:rPr sz="1600" dirty="0"/>
              <a:t>- </a:t>
            </a:r>
            <a:r>
              <a:rPr sz="1600" b="0" dirty="0"/>
              <a:t>Introduction to Statistical </a:t>
            </a:r>
            <a:r>
              <a:rPr sz="1600" b="0" dirty="0" smtClean="0"/>
              <a:t>Learning</a:t>
            </a:r>
            <a:endParaRPr lang="en-AU" sz="1600" b="0" dirty="0" smtClean="0"/>
          </a:p>
          <a:p>
            <a:pPr marL="0" indent="40640">
              <a:buSzTx/>
              <a:buNone/>
            </a:pPr>
            <a:endParaRPr lang="en-AU" sz="1600" b="0" dirty="0" smtClean="0"/>
          </a:p>
          <a:p>
            <a:pPr marL="0" indent="40640">
              <a:buSzTx/>
              <a:buNone/>
            </a:pPr>
            <a:r>
              <a:rPr lang="en-AU" sz="1600" dirty="0" smtClean="0"/>
              <a:t>Pretend that the dataset is a big matrix. Find stuff that could pass for an eigenvector. Arrange it so that the biggest eigenvalues come out first.</a:t>
            </a:r>
          </a:p>
          <a:p>
            <a:pPr marL="0" indent="40640">
              <a:buSzTx/>
              <a:buNone/>
            </a:pPr>
            <a:r>
              <a:rPr lang="en-AU" sz="1600" b="0" dirty="0" smtClean="0"/>
              <a:t>- Greg, trying to sound smart</a:t>
            </a:r>
            <a:endParaRPr lang="en-AU" sz="1600" b="0" dirty="0"/>
          </a:p>
        </p:txBody>
      </p:sp>
    </p:spTree>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20335"/>
          </a:xfrm>
        </p:spPr>
        <p:txBody>
          <a:bodyPr/>
          <a:lstStyle/>
          <a:p>
            <a:r>
              <a:rPr lang="en-US" dirty="0" smtClean="0"/>
              <a:t>PCA – We’re making linear combinations</a:t>
            </a:r>
            <a:endParaRPr lang="en-US" dirty="0"/>
          </a:p>
        </p:txBody>
      </p:sp>
      <p:sp>
        <p:nvSpPr>
          <p:cNvPr id="3" name="Text Placeholder 2"/>
          <p:cNvSpPr>
            <a:spLocks noGrp="1"/>
          </p:cNvSpPr>
          <p:nvPr>
            <p:ph type="body" idx="1"/>
          </p:nvPr>
        </p:nvSpPr>
        <p:spPr>
          <a:xfrm>
            <a:off x="4455583" y="1815176"/>
            <a:ext cx="3676804" cy="2580979"/>
          </a:xfrm>
        </p:spPr>
        <p:txBody>
          <a:bodyPr/>
          <a:lstStyle/>
          <a:p>
            <a:pPr marL="40639" indent="0">
              <a:buNone/>
            </a:pPr>
            <a:r>
              <a:rPr lang="en-US" b="0" dirty="0" smtClean="0">
                <a:latin typeface="+mn-lt"/>
              </a:rPr>
              <a:t>Train station ticket sales:</a:t>
            </a:r>
          </a:p>
          <a:p>
            <a:r>
              <a:rPr lang="en-US" b="0" dirty="0" smtClean="0">
                <a:latin typeface="+mn-lt"/>
              </a:rPr>
              <a:t>Morning in</a:t>
            </a:r>
          </a:p>
          <a:p>
            <a:r>
              <a:rPr lang="en-US" b="0" dirty="0" smtClean="0">
                <a:latin typeface="+mn-lt"/>
              </a:rPr>
              <a:t>Morning out</a:t>
            </a:r>
          </a:p>
          <a:p>
            <a:r>
              <a:rPr lang="en-US" b="0" dirty="0" smtClean="0">
                <a:latin typeface="+mn-lt"/>
              </a:rPr>
              <a:t>Afternoon in</a:t>
            </a:r>
          </a:p>
          <a:p>
            <a:r>
              <a:rPr lang="en-US" b="0" dirty="0" smtClean="0">
                <a:latin typeface="+mn-lt"/>
              </a:rPr>
              <a:t>Afternoon out</a:t>
            </a:r>
          </a:p>
          <a:p>
            <a:r>
              <a:rPr lang="en-US" b="0" dirty="0" smtClean="0">
                <a:latin typeface="+mn-lt"/>
              </a:rPr>
              <a:t>Night in</a:t>
            </a:r>
          </a:p>
          <a:p>
            <a:r>
              <a:rPr lang="en-US" b="0" dirty="0" smtClean="0">
                <a:latin typeface="+mn-lt"/>
              </a:rPr>
              <a:t>Night out</a:t>
            </a:r>
            <a:endParaRPr lang="en-US" b="0" dirty="0">
              <a:latin typeface="+mn-lt"/>
            </a:endParaRPr>
          </a:p>
        </p:txBody>
      </p:sp>
      <p:sp>
        <p:nvSpPr>
          <p:cNvPr id="4" name="Text Placeholder 2"/>
          <p:cNvSpPr txBox="1">
            <a:spLocks/>
          </p:cNvSpPr>
          <p:nvPr/>
        </p:nvSpPr>
        <p:spPr>
          <a:xfrm>
            <a:off x="468153" y="1811318"/>
            <a:ext cx="3676804" cy="273511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1pPr marL="186689" marR="0" indent="-146050" algn="l" defTabSz="584200" latinLnBrk="0">
              <a:lnSpc>
                <a:spcPts val="2400"/>
              </a:lnSpc>
              <a:spcBef>
                <a:spcPts val="0"/>
              </a:spcBef>
              <a:spcAft>
                <a:spcPts val="0"/>
              </a:spcAft>
              <a:buClr>
                <a:srgbClr val="000000"/>
              </a:buClr>
              <a:buSzPct val="69000"/>
              <a:buFont typeface="Lucida Grande"/>
              <a:buChar char="‣"/>
              <a:tabLst/>
              <a:defRPr sz="2000" b="1" i="0" u="none" strike="noStrike" cap="none" spc="0" baseline="0">
                <a:ln>
                  <a:noFill/>
                </a:ln>
                <a:solidFill>
                  <a:srgbClr val="000000"/>
                </a:solidFill>
                <a:uFill>
                  <a:solidFill>
                    <a:srgbClr val="000000"/>
                  </a:solidFill>
                </a:uFill>
                <a:latin typeface="+mj-lt"/>
                <a:ea typeface="+mj-ea"/>
                <a:cs typeface="+mj-cs"/>
                <a:sym typeface="Helvetica"/>
              </a:defRPr>
            </a:lvl1pPr>
            <a:lvl2pPr marL="332740" marR="0" indent="-146050" algn="l" defTabSz="584200" latinLnBrk="0">
              <a:lnSpc>
                <a:spcPts val="2400"/>
              </a:lnSpc>
              <a:spcBef>
                <a:spcPts val="0"/>
              </a:spcBef>
              <a:spcAft>
                <a:spcPts val="0"/>
              </a:spcAft>
              <a:buClr>
                <a:srgbClr val="000000"/>
              </a:buClr>
              <a:buSzPct val="69000"/>
              <a:buFont typeface="Lucida Grande"/>
              <a:buChar char="‣"/>
              <a:tabLst/>
              <a:defRPr sz="2000" b="1" i="0" u="none" strike="noStrike" cap="none" spc="0" baseline="0">
                <a:ln>
                  <a:noFill/>
                </a:ln>
                <a:solidFill>
                  <a:srgbClr val="000000"/>
                </a:solidFill>
                <a:uFill>
                  <a:solidFill>
                    <a:srgbClr val="000000"/>
                  </a:solidFill>
                </a:uFill>
                <a:latin typeface="+mj-lt"/>
                <a:ea typeface="+mj-ea"/>
                <a:cs typeface="+mj-cs"/>
                <a:sym typeface="Helvetica"/>
              </a:defRPr>
            </a:lvl2pPr>
            <a:lvl3pPr marL="478790" marR="0" indent="-146050" algn="l" defTabSz="584200" latinLnBrk="0">
              <a:lnSpc>
                <a:spcPts val="2400"/>
              </a:lnSpc>
              <a:spcBef>
                <a:spcPts val="0"/>
              </a:spcBef>
              <a:spcAft>
                <a:spcPts val="0"/>
              </a:spcAft>
              <a:buClr>
                <a:srgbClr val="000000"/>
              </a:buClr>
              <a:buSzPct val="69000"/>
              <a:buFont typeface="Lucida Grande"/>
              <a:buChar char="‣"/>
              <a:tabLst/>
              <a:defRPr sz="2000" b="1" i="0" u="none" strike="noStrike" cap="none" spc="0" baseline="0">
                <a:ln>
                  <a:noFill/>
                </a:ln>
                <a:solidFill>
                  <a:srgbClr val="000000"/>
                </a:solidFill>
                <a:uFill>
                  <a:solidFill>
                    <a:srgbClr val="000000"/>
                  </a:solidFill>
                </a:uFill>
                <a:latin typeface="+mj-lt"/>
                <a:ea typeface="+mj-ea"/>
                <a:cs typeface="+mj-cs"/>
                <a:sym typeface="Helvetica"/>
              </a:defRPr>
            </a:lvl3pPr>
            <a:lvl4pPr marL="624840" marR="0" indent="-146050" algn="l" defTabSz="584200" latinLnBrk="0">
              <a:lnSpc>
                <a:spcPts val="2400"/>
              </a:lnSpc>
              <a:spcBef>
                <a:spcPts val="0"/>
              </a:spcBef>
              <a:spcAft>
                <a:spcPts val="0"/>
              </a:spcAft>
              <a:buClr>
                <a:srgbClr val="000000"/>
              </a:buClr>
              <a:buSzPct val="69000"/>
              <a:buFont typeface="Lucida Grande"/>
              <a:buChar char="‣"/>
              <a:tabLst/>
              <a:defRPr sz="2000" b="1" i="0" u="none" strike="noStrike" cap="none" spc="0" baseline="0">
                <a:ln>
                  <a:noFill/>
                </a:ln>
                <a:solidFill>
                  <a:srgbClr val="000000"/>
                </a:solidFill>
                <a:uFill>
                  <a:solidFill>
                    <a:srgbClr val="000000"/>
                  </a:solidFill>
                </a:uFill>
                <a:latin typeface="+mj-lt"/>
                <a:ea typeface="+mj-ea"/>
                <a:cs typeface="+mj-cs"/>
                <a:sym typeface="Helvetica"/>
              </a:defRPr>
            </a:lvl4pPr>
            <a:lvl5pPr marL="770890" marR="0" indent="-146050" algn="l" defTabSz="584200" latinLnBrk="0">
              <a:lnSpc>
                <a:spcPts val="2400"/>
              </a:lnSpc>
              <a:spcBef>
                <a:spcPts val="0"/>
              </a:spcBef>
              <a:spcAft>
                <a:spcPts val="0"/>
              </a:spcAft>
              <a:buClr>
                <a:srgbClr val="000000"/>
              </a:buClr>
              <a:buSzPct val="69000"/>
              <a:buFont typeface="Lucida Grande"/>
              <a:buChar char="‣"/>
              <a:tabLst/>
              <a:defRPr sz="2000" b="1" i="0" u="none" strike="noStrike" cap="none" spc="0" baseline="0">
                <a:ln>
                  <a:noFill/>
                </a:ln>
                <a:solidFill>
                  <a:srgbClr val="000000"/>
                </a:solidFill>
                <a:uFill>
                  <a:solidFill>
                    <a:srgbClr val="000000"/>
                  </a:solidFill>
                </a:uFill>
                <a:latin typeface="+mj-lt"/>
                <a:ea typeface="+mj-ea"/>
                <a:cs typeface="+mj-cs"/>
                <a:sym typeface="Helvetica"/>
              </a:defRPr>
            </a:lvl5pPr>
            <a:lvl6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6pPr>
            <a:lvl7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7pPr>
            <a:lvl8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8pPr>
            <a:lvl9pPr marL="770890" marR="0" indent="-146050" algn="l" defTabSz="584200" latinLnBrk="0">
              <a:lnSpc>
                <a:spcPts val="2500"/>
              </a:lnSpc>
              <a:spcBef>
                <a:spcPts val="0"/>
              </a:spcBef>
              <a:spcAft>
                <a:spcPts val="0"/>
              </a:spcAft>
              <a:buClrTx/>
              <a:buSzPct val="69000"/>
              <a:buFontTx/>
              <a:buChar char="•"/>
              <a:tabLst/>
              <a:defRPr sz="2200" b="1" i="0" u="none" strike="noStrike" cap="none" spc="0" baseline="0">
                <a:ln>
                  <a:noFill/>
                </a:ln>
                <a:solidFill>
                  <a:srgbClr val="FFFFFF"/>
                </a:solidFill>
                <a:uFill>
                  <a:solidFill>
                    <a:srgbClr val="FFFFFF"/>
                  </a:solidFill>
                </a:uFill>
                <a:latin typeface="+mj-lt"/>
                <a:ea typeface="+mj-ea"/>
                <a:cs typeface="+mj-cs"/>
                <a:sym typeface="Helvetica"/>
              </a:defRPr>
            </a:lvl9pPr>
          </a:lstStyle>
          <a:p>
            <a:pPr marL="40639" indent="0">
              <a:buFont typeface="Lucida Grande"/>
              <a:buNone/>
            </a:pPr>
            <a:r>
              <a:rPr lang="en-US" b="0" dirty="0" smtClean="0">
                <a:latin typeface="+mn-lt"/>
              </a:rPr>
              <a:t>Train station factors:</a:t>
            </a:r>
          </a:p>
          <a:p>
            <a:r>
              <a:rPr lang="en-US" b="0" dirty="0" smtClean="0">
                <a:latin typeface="+mn-lt"/>
              </a:rPr>
              <a:t>Station busyness</a:t>
            </a:r>
          </a:p>
          <a:p>
            <a:r>
              <a:rPr lang="en-US" b="0" dirty="0" smtClean="0">
                <a:latin typeface="+mn-lt"/>
              </a:rPr>
              <a:t>How commercial is the area</a:t>
            </a:r>
          </a:p>
          <a:p>
            <a:r>
              <a:rPr lang="en-US" b="0" dirty="0" smtClean="0">
                <a:latin typeface="+mn-lt"/>
              </a:rPr>
              <a:t>How residential is the area</a:t>
            </a:r>
          </a:p>
          <a:p>
            <a:r>
              <a:rPr lang="en-US" b="0" dirty="0" smtClean="0">
                <a:latin typeface="+mn-lt"/>
              </a:rPr>
              <a:t>The nightlife in the area</a:t>
            </a:r>
          </a:p>
          <a:p>
            <a:r>
              <a:rPr lang="en-US" b="0" dirty="0" smtClean="0">
                <a:latin typeface="+mn-lt"/>
              </a:rPr>
              <a:t>Road traffic jam in the area</a:t>
            </a:r>
          </a:p>
          <a:p>
            <a:r>
              <a:rPr lang="en-US" b="0" dirty="0" smtClean="0">
                <a:latin typeface="+mn-lt"/>
              </a:rPr>
              <a:t>Public transport snobbery in the area </a:t>
            </a:r>
          </a:p>
          <a:p>
            <a:endParaRPr lang="en-US" b="0" dirty="0">
              <a:latin typeface="+mn-lt"/>
            </a:endParaRPr>
          </a:p>
        </p:txBody>
      </p:sp>
      <p:sp>
        <p:nvSpPr>
          <p:cNvPr id="5" name="TextBox 4"/>
          <p:cNvSpPr txBox="1"/>
          <p:nvPr/>
        </p:nvSpPr>
        <p:spPr>
          <a:xfrm>
            <a:off x="1043945" y="1067016"/>
            <a:ext cx="6823276"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These can be combined linearly to create these:</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cxnSp>
        <p:nvCxnSpPr>
          <p:cNvPr id="7" name="Straight Arrow Connector 6"/>
          <p:cNvCxnSpPr/>
          <p:nvPr/>
        </p:nvCxnSpPr>
        <p:spPr>
          <a:xfrm>
            <a:off x="1547903" y="1523551"/>
            <a:ext cx="9922" cy="291625"/>
          </a:xfrm>
          <a:prstGeom prst="straightConnector1">
            <a:avLst/>
          </a:prstGeom>
          <a:noFill/>
          <a:ln w="25400" cap="flat">
            <a:solidFill>
              <a:srgbClr val="000000"/>
            </a:solidFill>
            <a:prstDash val="solid"/>
            <a:round/>
            <a:tailEnd type="arrow"/>
          </a:ln>
          <a:effectLst/>
          <a:sp3d/>
        </p:spPr>
        <p:style>
          <a:lnRef idx="0">
            <a:scrgbClr r="0" g="0" b="0"/>
          </a:lnRef>
          <a:fillRef idx="0">
            <a:scrgbClr r="0" g="0" b="0"/>
          </a:fillRef>
          <a:effectRef idx="0">
            <a:scrgbClr r="0" g="0" b="0"/>
          </a:effectRef>
          <a:fontRef idx="none"/>
        </p:style>
      </p:cxnSp>
      <p:cxnSp>
        <p:nvCxnSpPr>
          <p:cNvPr id="8" name="Straight Arrow Connector 7"/>
          <p:cNvCxnSpPr/>
          <p:nvPr/>
        </p:nvCxnSpPr>
        <p:spPr>
          <a:xfrm flipH="1">
            <a:off x="7173934" y="1523551"/>
            <a:ext cx="218295" cy="287767"/>
          </a:xfrm>
          <a:prstGeom prst="straightConnector1">
            <a:avLst/>
          </a:prstGeom>
          <a:noFill/>
          <a:ln w="25400" cap="flat">
            <a:solidFill>
              <a:srgbClr val="000000"/>
            </a:solidFill>
            <a:prstDash val="solid"/>
            <a:round/>
            <a:tailEnd type="arrow"/>
          </a:ln>
          <a:effectLst/>
          <a:sp3d/>
        </p:spPr>
        <p:style>
          <a:lnRef idx="0">
            <a:scrgbClr r="0" g="0" b="0"/>
          </a:lnRef>
          <a:fillRef idx="0">
            <a:scrgbClr r="0" g="0" b="0"/>
          </a:fillRef>
          <a:effectRef idx="0">
            <a:scrgbClr r="0" g="0" b="0"/>
          </a:effectRef>
          <a:fontRef idx="none"/>
        </p:style>
      </p:cxnSp>
      <p:sp>
        <p:nvSpPr>
          <p:cNvPr id="11" name="TextBox 10"/>
          <p:cNvSpPr txBox="1"/>
          <p:nvPr/>
        </p:nvSpPr>
        <p:spPr>
          <a:xfrm>
            <a:off x="2484734" y="4535524"/>
            <a:ext cx="3790075"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PCA finds</a:t>
            </a:r>
            <a:r>
              <a:rPr kumimoji="0" lang="en-US" sz="2300" b="1" i="0" u="none" strike="noStrike" cap="none" spc="0" normalizeH="0" dirty="0" smtClean="0">
                <a:ln>
                  <a:noFill/>
                </a:ln>
                <a:solidFill>
                  <a:srgbClr val="000000"/>
                </a:solidFill>
                <a:effectLst/>
                <a:uFill>
                  <a:solidFill>
                    <a:srgbClr val="000000"/>
                  </a:solidFill>
                </a:uFill>
                <a:latin typeface="+mj-lt"/>
                <a:ea typeface="+mj-ea"/>
                <a:cs typeface="+mj-cs"/>
                <a:sym typeface="Helvetica"/>
              </a:rPr>
              <a:t> the best factors</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Tree>
    <p:extLst>
      <p:ext uri="{BB962C8B-B14F-4D97-AF65-F5344CB8AC3E}">
        <p14:creationId xmlns:p14="http://schemas.microsoft.com/office/powerpoint/2010/main" val="625952606"/>
      </p:ext>
    </p:extLst>
  </p:cSld>
  <p:clrMapOvr>
    <a:masterClrMapping/>
  </p:clrMapOvr>
  <p:transition xmlns:p14="http://schemas.microsoft.com/office/powerpoint/2010/mai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In code</a:t>
            </a:r>
            <a:endParaRPr lang="en-US" dirty="0"/>
          </a:p>
        </p:txBody>
      </p:sp>
      <p:sp>
        <p:nvSpPr>
          <p:cNvPr id="3" name="Text Placeholder 2"/>
          <p:cNvSpPr>
            <a:spLocks noGrp="1"/>
          </p:cNvSpPr>
          <p:nvPr>
            <p:ph type="body" idx="1"/>
          </p:nvPr>
        </p:nvSpPr>
        <p:spPr/>
        <p:txBody>
          <a:bodyPr/>
          <a:lstStyle/>
          <a:p>
            <a:pPr marL="40639" indent="0">
              <a:buNone/>
            </a:pPr>
            <a:r>
              <a:rPr lang="en-US" b="0" dirty="0">
                <a:latin typeface="Courier New"/>
                <a:cs typeface="Courier New"/>
              </a:rPr>
              <a:t>i</a:t>
            </a:r>
            <a:r>
              <a:rPr lang="en-US" b="0" dirty="0" smtClean="0">
                <a:latin typeface="Courier New"/>
                <a:cs typeface="Courier New"/>
              </a:rPr>
              <a:t>mport </a:t>
            </a:r>
            <a:r>
              <a:rPr lang="en-US" dirty="0" err="1" smtClean="0">
                <a:latin typeface="Courier New"/>
                <a:cs typeface="Courier New"/>
              </a:rPr>
              <a:t>sklearn.decomposition</a:t>
            </a:r>
            <a:endParaRPr lang="en-US" dirty="0" smtClean="0">
              <a:latin typeface="Courier New"/>
              <a:cs typeface="Courier New"/>
            </a:endParaRPr>
          </a:p>
          <a:p>
            <a:pPr marL="40639" indent="0">
              <a:buNone/>
            </a:pPr>
            <a:r>
              <a:rPr lang="en-US" b="0" dirty="0" smtClean="0">
                <a:latin typeface="Courier New"/>
                <a:cs typeface="Courier New"/>
              </a:rPr>
              <a:t>Data = </a:t>
            </a:r>
            <a:r>
              <a:rPr lang="en-US" b="0" dirty="0" err="1" smtClean="0">
                <a:latin typeface="Courier New"/>
                <a:cs typeface="Courier New"/>
              </a:rPr>
              <a:t>pandas.read_csv</a:t>
            </a:r>
            <a:r>
              <a:rPr lang="en-US" b="0" dirty="0" smtClean="0">
                <a:latin typeface="Courier New"/>
                <a:cs typeface="Courier New"/>
              </a:rPr>
              <a:t>(…)</a:t>
            </a:r>
          </a:p>
          <a:p>
            <a:pPr marL="40639" indent="0">
              <a:buNone/>
            </a:pPr>
            <a:r>
              <a:rPr lang="en-US" b="0" dirty="0" err="1" smtClean="0">
                <a:latin typeface="Courier New"/>
                <a:cs typeface="Courier New"/>
              </a:rPr>
              <a:t>Pca</a:t>
            </a:r>
            <a:r>
              <a:rPr lang="en-US" b="0" dirty="0" smtClean="0">
                <a:latin typeface="Courier New"/>
                <a:cs typeface="Courier New"/>
              </a:rPr>
              <a:t> = </a:t>
            </a:r>
            <a:r>
              <a:rPr lang="en-US" b="0" dirty="0" err="1" smtClean="0">
                <a:latin typeface="Courier New"/>
                <a:cs typeface="Courier New"/>
              </a:rPr>
              <a:t>sklearn.decomposition.</a:t>
            </a:r>
            <a:r>
              <a:rPr lang="en-US" dirty="0" err="1" smtClean="0">
                <a:latin typeface="Courier New"/>
                <a:cs typeface="Courier New"/>
              </a:rPr>
              <a:t>PCA</a:t>
            </a:r>
            <a:r>
              <a:rPr lang="en-US" b="0" dirty="0" smtClean="0">
                <a:latin typeface="Courier New"/>
                <a:cs typeface="Courier New"/>
              </a:rPr>
              <a:t>(</a:t>
            </a:r>
            <a:r>
              <a:rPr lang="en-US" dirty="0" smtClean="0">
                <a:latin typeface="Courier New"/>
                <a:cs typeface="Courier New"/>
              </a:rPr>
              <a:t>whiten=True</a:t>
            </a:r>
            <a:r>
              <a:rPr lang="en-US" b="0" dirty="0" smtClean="0">
                <a:latin typeface="Courier New"/>
                <a:cs typeface="Courier New"/>
              </a:rPr>
              <a:t>)</a:t>
            </a:r>
          </a:p>
          <a:p>
            <a:pPr marL="40639" indent="0">
              <a:buNone/>
            </a:pPr>
            <a:r>
              <a:rPr lang="en-US" b="0" dirty="0" err="1" smtClean="0">
                <a:latin typeface="Courier New"/>
                <a:cs typeface="Courier New"/>
              </a:rPr>
              <a:t>Warped_data</a:t>
            </a:r>
            <a:r>
              <a:rPr lang="en-US" b="0" dirty="0" smtClean="0">
                <a:latin typeface="Courier New"/>
                <a:cs typeface="Courier New"/>
              </a:rPr>
              <a:t> = </a:t>
            </a:r>
            <a:r>
              <a:rPr lang="en-US" b="0" dirty="0" err="1" smtClean="0">
                <a:latin typeface="Courier New"/>
                <a:cs typeface="Courier New"/>
              </a:rPr>
              <a:t>Pca.fit_transform</a:t>
            </a:r>
            <a:r>
              <a:rPr lang="en-US" b="0" dirty="0" smtClean="0">
                <a:latin typeface="Courier New"/>
                <a:cs typeface="Courier New"/>
              </a:rPr>
              <a:t>(Data)</a:t>
            </a:r>
          </a:p>
          <a:p>
            <a:pPr marL="40639" indent="0">
              <a:buNone/>
            </a:pPr>
            <a:r>
              <a:rPr lang="en-US" b="0" dirty="0" err="1" smtClean="0">
                <a:latin typeface="Courier New"/>
                <a:cs typeface="Courier New"/>
              </a:rPr>
              <a:t>Most_Important</a:t>
            </a:r>
            <a:r>
              <a:rPr lang="en-US" b="0" dirty="0" smtClean="0">
                <a:latin typeface="Courier New"/>
                <a:cs typeface="Courier New"/>
              </a:rPr>
              <a:t> = </a:t>
            </a:r>
            <a:r>
              <a:rPr lang="en-US" b="0" dirty="0" err="1" smtClean="0">
                <a:latin typeface="Courier New"/>
                <a:cs typeface="Courier New"/>
              </a:rPr>
              <a:t>Warped_data</a:t>
            </a:r>
            <a:r>
              <a:rPr lang="en-US" b="0" dirty="0" smtClean="0">
                <a:latin typeface="Courier New"/>
                <a:cs typeface="Courier New"/>
              </a:rPr>
              <a:t>[:,0]</a:t>
            </a:r>
          </a:p>
          <a:p>
            <a:pPr marL="40639" indent="0">
              <a:buNone/>
            </a:pPr>
            <a:r>
              <a:rPr lang="en-US" b="0" dirty="0" err="1" smtClean="0">
                <a:latin typeface="Courier New"/>
                <a:cs typeface="Courier New"/>
              </a:rPr>
              <a:t>Next_Most_Important</a:t>
            </a:r>
            <a:r>
              <a:rPr lang="en-US" b="0" dirty="0" smtClean="0">
                <a:latin typeface="Courier New"/>
                <a:cs typeface="Courier New"/>
              </a:rPr>
              <a:t> </a:t>
            </a:r>
            <a:r>
              <a:rPr lang="en-US" b="0" dirty="0">
                <a:latin typeface="Courier New"/>
                <a:cs typeface="Courier New"/>
              </a:rPr>
              <a:t>= </a:t>
            </a:r>
            <a:r>
              <a:rPr lang="en-US" b="0" dirty="0" err="1">
                <a:latin typeface="Courier New"/>
                <a:cs typeface="Courier New"/>
              </a:rPr>
              <a:t>Warped_data</a:t>
            </a:r>
            <a:r>
              <a:rPr lang="en-US" b="0" dirty="0">
                <a:latin typeface="Courier New"/>
                <a:cs typeface="Courier New"/>
              </a:rPr>
              <a:t>[:</a:t>
            </a:r>
            <a:r>
              <a:rPr lang="en-US" b="0" dirty="0" smtClean="0">
                <a:latin typeface="Courier New"/>
                <a:cs typeface="Courier New"/>
              </a:rPr>
              <a:t>,1]</a:t>
            </a:r>
          </a:p>
          <a:p>
            <a:pPr marL="40639" indent="0">
              <a:buNone/>
            </a:pPr>
            <a:r>
              <a:rPr lang="en-US" b="0" dirty="0" err="1">
                <a:latin typeface="Courier New"/>
                <a:cs typeface="Courier New"/>
              </a:rPr>
              <a:t>m</a:t>
            </a:r>
            <a:r>
              <a:rPr lang="en-US" b="0" dirty="0" err="1" smtClean="0">
                <a:latin typeface="Courier New"/>
                <a:cs typeface="Courier New"/>
              </a:rPr>
              <a:t>atplotlib.pyplot.scatter</a:t>
            </a:r>
            <a:r>
              <a:rPr lang="en-US" b="0" dirty="0" smtClean="0">
                <a:latin typeface="Courier New"/>
                <a:cs typeface="Courier New"/>
              </a:rPr>
              <a:t>(</a:t>
            </a:r>
            <a:r>
              <a:rPr lang="en-US" b="0" dirty="0" err="1" smtClean="0">
                <a:latin typeface="Courier New"/>
                <a:cs typeface="Courier New"/>
              </a:rPr>
              <a:t>Most_Import</a:t>
            </a:r>
            <a:r>
              <a:rPr lang="en-US" b="0" dirty="0" smtClean="0">
                <a:latin typeface="Courier New"/>
                <a:cs typeface="Courier New"/>
              </a:rPr>
              <a:t>,</a:t>
            </a:r>
          </a:p>
          <a:p>
            <a:pPr marL="40639" indent="0">
              <a:buNone/>
            </a:pPr>
            <a:r>
              <a:rPr lang="en-US" b="0" dirty="0">
                <a:latin typeface="Courier New"/>
                <a:cs typeface="Courier New"/>
              </a:rPr>
              <a:t> </a:t>
            </a:r>
            <a:r>
              <a:rPr lang="en-US" b="0" dirty="0" smtClean="0">
                <a:latin typeface="Courier New"/>
                <a:cs typeface="Courier New"/>
              </a:rPr>
              <a:t>                         </a:t>
            </a:r>
            <a:r>
              <a:rPr lang="en-US" b="0" dirty="0" err="1" smtClean="0">
                <a:latin typeface="Courier New"/>
                <a:cs typeface="Courier New"/>
              </a:rPr>
              <a:t>Next_Most_Important</a:t>
            </a:r>
            <a:r>
              <a:rPr lang="en-US" b="0" dirty="0" smtClean="0">
                <a:latin typeface="Courier New"/>
                <a:cs typeface="Courier New"/>
              </a:rPr>
              <a:t>)</a:t>
            </a:r>
            <a:endParaRPr lang="en-US" b="0" dirty="0">
              <a:latin typeface="Courier New"/>
              <a:cs typeface="Courier New"/>
            </a:endParaRPr>
          </a:p>
          <a:p>
            <a:pPr marL="40639" indent="0">
              <a:buNone/>
            </a:pPr>
            <a:endParaRPr lang="en-US" b="0" dirty="0">
              <a:latin typeface="Courier New"/>
              <a:cs typeface="Courier New"/>
            </a:endParaRPr>
          </a:p>
        </p:txBody>
      </p:sp>
    </p:spTree>
    <p:extLst>
      <p:ext uri="{BB962C8B-B14F-4D97-AF65-F5344CB8AC3E}">
        <p14:creationId xmlns:p14="http://schemas.microsoft.com/office/powerpoint/2010/main" val="2854914861"/>
      </p:ext>
    </p:extLst>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What we often do</a:t>
            </a:r>
            <a:endParaRPr lang="en-US" dirty="0"/>
          </a:p>
        </p:txBody>
      </p:sp>
      <p:sp>
        <p:nvSpPr>
          <p:cNvPr id="3" name="Text Placeholder 2"/>
          <p:cNvSpPr>
            <a:spLocks noGrp="1"/>
          </p:cNvSpPr>
          <p:nvPr>
            <p:ph type="body" idx="1"/>
          </p:nvPr>
        </p:nvSpPr>
        <p:spPr/>
        <p:txBody>
          <a:bodyPr/>
          <a:lstStyle/>
          <a:p>
            <a:r>
              <a:rPr lang="en-US" b="0" dirty="0">
                <a:latin typeface="Courier New"/>
                <a:cs typeface="Courier New"/>
              </a:rPr>
              <a:t>.</a:t>
            </a:r>
            <a:r>
              <a:rPr lang="en-US" b="0" dirty="0" err="1">
                <a:latin typeface="Courier New"/>
                <a:cs typeface="Courier New"/>
              </a:rPr>
              <a:t>inverse_transform</a:t>
            </a:r>
            <a:r>
              <a:rPr lang="en-US" b="0" dirty="0">
                <a:latin typeface="Courier New"/>
                <a:cs typeface="Courier New"/>
              </a:rPr>
              <a:t>()</a:t>
            </a:r>
            <a:r>
              <a:rPr lang="en-US" b="0" dirty="0"/>
              <a:t>takes you from PCA-space back to the </a:t>
            </a:r>
            <a:r>
              <a:rPr lang="en-US" b="0" dirty="0" smtClean="0"/>
              <a:t>original</a:t>
            </a:r>
          </a:p>
          <a:p>
            <a:endParaRPr lang="en-US" b="0" dirty="0"/>
          </a:p>
          <a:p>
            <a:r>
              <a:rPr lang="en-US" b="0" dirty="0" smtClean="0">
                <a:latin typeface="+mn-lt"/>
              </a:rPr>
              <a:t>Assume that there are only 2 or 3 important dimensions initially</a:t>
            </a:r>
          </a:p>
          <a:p>
            <a:pPr lvl="1"/>
            <a:r>
              <a:rPr lang="en-US" b="0" dirty="0" smtClean="0">
                <a:latin typeface="+mn-lt"/>
              </a:rPr>
              <a:t>It is all you will be able to </a:t>
            </a:r>
            <a:r>
              <a:rPr lang="en-US" b="0" dirty="0" err="1" smtClean="0">
                <a:latin typeface="+mn-lt"/>
              </a:rPr>
              <a:t>visualise</a:t>
            </a:r>
            <a:r>
              <a:rPr lang="en-US" b="0" dirty="0" smtClean="0">
                <a:latin typeface="+mn-lt"/>
              </a:rPr>
              <a:t> anyway</a:t>
            </a:r>
          </a:p>
          <a:p>
            <a:pPr lvl="1"/>
            <a:r>
              <a:rPr lang="en-US" b="0" dirty="0" err="1" smtClean="0">
                <a:latin typeface="Courier New"/>
                <a:cs typeface="Courier New"/>
              </a:rPr>
              <a:t>Pca</a:t>
            </a:r>
            <a:r>
              <a:rPr lang="en-US" b="0" dirty="0" smtClean="0">
                <a:latin typeface="Courier New"/>
                <a:cs typeface="Courier New"/>
              </a:rPr>
              <a:t> = </a:t>
            </a:r>
            <a:r>
              <a:rPr lang="en-US" b="0" dirty="0" err="1" smtClean="0">
                <a:latin typeface="Courier New"/>
                <a:cs typeface="Courier New"/>
              </a:rPr>
              <a:t>sklearn.decomposition.PCA</a:t>
            </a:r>
            <a:r>
              <a:rPr lang="en-US" b="0" dirty="0" smtClean="0">
                <a:latin typeface="Courier New"/>
                <a:cs typeface="Courier New"/>
              </a:rPr>
              <a:t>(</a:t>
            </a:r>
            <a:r>
              <a:rPr lang="en-US" b="0" dirty="0" err="1" smtClean="0">
                <a:latin typeface="Courier New"/>
                <a:cs typeface="Courier New"/>
              </a:rPr>
              <a:t>n_components</a:t>
            </a:r>
            <a:r>
              <a:rPr lang="en-US" b="0" dirty="0" smtClean="0">
                <a:latin typeface="Courier New"/>
                <a:cs typeface="Courier New"/>
              </a:rPr>
              <a:t>=2)</a:t>
            </a:r>
          </a:p>
          <a:p>
            <a:pPr lvl="1"/>
            <a:endParaRPr lang="en-US" b="0" dirty="0" smtClean="0">
              <a:latin typeface="Courier New"/>
              <a:cs typeface="Courier New"/>
            </a:endParaRPr>
          </a:p>
          <a:p>
            <a:r>
              <a:rPr lang="en-US" b="0" dirty="0" smtClean="0"/>
              <a:t>Put together, how badly does this mangle your data?</a:t>
            </a:r>
            <a:endParaRPr lang="en-US" b="0" dirty="0" smtClean="0">
              <a:latin typeface="Courier New"/>
              <a:cs typeface="Courier New"/>
            </a:endParaRPr>
          </a:p>
          <a:p>
            <a:pPr lvl="1"/>
            <a:endParaRPr lang="en-US" b="0" dirty="0">
              <a:latin typeface="Courier New"/>
              <a:cs typeface="Courier New"/>
            </a:endParaRPr>
          </a:p>
          <a:p>
            <a:pPr marL="40639" lvl="1" indent="0">
              <a:buNone/>
            </a:pPr>
            <a:r>
              <a:rPr lang="en-US" b="0" dirty="0" err="1" smtClean="0">
                <a:latin typeface="Courier New"/>
                <a:cs typeface="Courier New"/>
              </a:rPr>
              <a:t>Pca</a:t>
            </a:r>
            <a:r>
              <a:rPr lang="en-US" b="0" dirty="0" smtClean="0">
                <a:latin typeface="Courier New"/>
                <a:cs typeface="Courier New"/>
              </a:rPr>
              <a:t> = </a:t>
            </a:r>
            <a:r>
              <a:rPr lang="en-US" b="0" dirty="0" err="1">
                <a:latin typeface="Courier New"/>
                <a:cs typeface="Courier New"/>
              </a:rPr>
              <a:t>sklearn.decomposition.PCA</a:t>
            </a:r>
            <a:r>
              <a:rPr lang="en-US" b="0" dirty="0">
                <a:latin typeface="Courier New"/>
                <a:cs typeface="Courier New"/>
              </a:rPr>
              <a:t>(</a:t>
            </a:r>
            <a:r>
              <a:rPr lang="en-US" b="0" dirty="0" err="1">
                <a:latin typeface="Courier New"/>
                <a:cs typeface="Courier New"/>
              </a:rPr>
              <a:t>n_components</a:t>
            </a:r>
            <a:r>
              <a:rPr lang="en-US" b="0" dirty="0">
                <a:latin typeface="Courier New"/>
                <a:cs typeface="Courier New"/>
              </a:rPr>
              <a:t>=2)</a:t>
            </a:r>
          </a:p>
          <a:p>
            <a:pPr marL="40639" indent="0">
              <a:buNone/>
            </a:pPr>
            <a:r>
              <a:rPr lang="en-US" b="0" dirty="0" smtClean="0">
                <a:latin typeface="Courier New"/>
                <a:cs typeface="Courier New"/>
              </a:rPr>
              <a:t>Results = </a:t>
            </a:r>
            <a:r>
              <a:rPr lang="en-US" b="0" dirty="0" err="1" smtClean="0">
                <a:latin typeface="Courier New"/>
                <a:cs typeface="Courier New"/>
              </a:rPr>
              <a:t>Pca.fit_transform</a:t>
            </a:r>
            <a:r>
              <a:rPr lang="en-US" b="0" dirty="0" smtClean="0">
                <a:latin typeface="Courier New"/>
                <a:cs typeface="Courier New"/>
              </a:rPr>
              <a:t>(Data)</a:t>
            </a:r>
          </a:p>
          <a:p>
            <a:pPr marL="40639" indent="0">
              <a:buNone/>
            </a:pPr>
            <a:r>
              <a:rPr lang="en-US" b="0" dirty="0" smtClean="0">
                <a:latin typeface="Courier New"/>
                <a:cs typeface="Courier New"/>
              </a:rPr>
              <a:t>Simplification = </a:t>
            </a:r>
            <a:r>
              <a:rPr lang="en-US" b="0" dirty="0" err="1" smtClean="0">
                <a:latin typeface="Courier New"/>
                <a:cs typeface="Courier New"/>
              </a:rPr>
              <a:t>Pca.inverse_transform</a:t>
            </a:r>
            <a:r>
              <a:rPr lang="en-US" b="0" dirty="0" smtClean="0">
                <a:latin typeface="Courier New"/>
                <a:cs typeface="Courier New"/>
              </a:rPr>
              <a:t>(Results)</a:t>
            </a:r>
          </a:p>
        </p:txBody>
      </p:sp>
    </p:spTree>
    <p:extLst>
      <p:ext uri="{BB962C8B-B14F-4D97-AF65-F5344CB8AC3E}">
        <p14:creationId xmlns:p14="http://schemas.microsoft.com/office/powerpoint/2010/main" val="641510387"/>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Interpretation</a:t>
            </a:r>
            <a:endParaRPr lang="en-US" dirty="0"/>
          </a:p>
        </p:txBody>
      </p:sp>
      <p:sp>
        <p:nvSpPr>
          <p:cNvPr id="3" name="Text Placeholder 2"/>
          <p:cNvSpPr>
            <a:spLocks noGrp="1"/>
          </p:cNvSpPr>
          <p:nvPr>
            <p:ph type="body" idx="1"/>
          </p:nvPr>
        </p:nvSpPr>
        <p:spPr/>
        <p:txBody>
          <a:bodyPr/>
          <a:lstStyle/>
          <a:p>
            <a:pPr marL="40639" indent="0">
              <a:buNone/>
            </a:pPr>
            <a:r>
              <a:rPr lang="en-US" sz="1600" b="0" dirty="0">
                <a:latin typeface="Courier New"/>
                <a:cs typeface="Courier New"/>
              </a:rPr>
              <a:t>p</a:t>
            </a:r>
            <a:r>
              <a:rPr lang="en-US" sz="1600" b="0" dirty="0" smtClean="0">
                <a:latin typeface="Courier New"/>
                <a:cs typeface="Courier New"/>
              </a:rPr>
              <a:t>rint </a:t>
            </a:r>
            <a:r>
              <a:rPr lang="en-US" sz="1600" b="0" dirty="0" err="1" smtClean="0">
                <a:latin typeface="Courier New"/>
                <a:cs typeface="Courier New"/>
              </a:rPr>
              <a:t>Pca.explained_variance_ratio</a:t>
            </a:r>
            <a:r>
              <a:rPr lang="en-US" sz="1600" b="0" dirty="0" smtClean="0">
                <a:latin typeface="Courier New"/>
                <a:cs typeface="Courier New"/>
              </a:rPr>
              <a:t>_</a:t>
            </a:r>
          </a:p>
          <a:p>
            <a:pPr marL="40639" indent="0">
              <a:buNone/>
            </a:pPr>
            <a:r>
              <a:rPr lang="tr-TR" sz="1600" dirty="0" err="1">
                <a:latin typeface="Courier New"/>
                <a:cs typeface="Courier New"/>
              </a:rPr>
              <a:t>array</a:t>
            </a:r>
            <a:r>
              <a:rPr lang="tr-TR" sz="1600" dirty="0">
                <a:latin typeface="Courier New"/>
                <a:cs typeface="Courier New"/>
              </a:rPr>
              <a:t>([  </a:t>
            </a:r>
            <a:r>
              <a:rPr lang="tr-TR" sz="1600" dirty="0" smtClean="0">
                <a:latin typeface="Courier New"/>
                <a:cs typeface="Courier New"/>
              </a:rPr>
              <a:t>0.911, 0.0882, 1.300e</a:t>
            </a:r>
            <a:r>
              <a:rPr lang="tr-TR" sz="1600" dirty="0">
                <a:latin typeface="Courier New"/>
                <a:cs typeface="Courier New"/>
              </a:rPr>
              <a:t>-04</a:t>
            </a:r>
            <a:r>
              <a:rPr lang="tr-TR" sz="1600" dirty="0" smtClean="0">
                <a:latin typeface="Courier New"/>
                <a:cs typeface="Courier New"/>
              </a:rPr>
              <a:t>, 1.610-</a:t>
            </a:r>
            <a:r>
              <a:rPr lang="tr-TR" sz="1600" dirty="0">
                <a:latin typeface="Courier New"/>
                <a:cs typeface="Courier New"/>
              </a:rPr>
              <a:t>05])</a:t>
            </a:r>
          </a:p>
          <a:p>
            <a:pPr marL="40639" indent="0">
              <a:buNone/>
            </a:pPr>
            <a:endParaRPr lang="en-US" sz="1600" b="0" dirty="0">
              <a:latin typeface="Courier New"/>
              <a:cs typeface="Courier New"/>
            </a:endParaRPr>
          </a:p>
          <a:p>
            <a:pPr marL="40639" indent="0">
              <a:buNone/>
            </a:pPr>
            <a:endParaRPr lang="en-US" sz="1600" b="0" dirty="0" smtClean="0">
              <a:latin typeface="Courier New"/>
              <a:cs typeface="Courier New"/>
            </a:endParaRPr>
          </a:p>
          <a:p>
            <a:pPr marL="40639" indent="0">
              <a:buNone/>
            </a:pPr>
            <a:endParaRPr lang="en-US" sz="1600" b="0" dirty="0">
              <a:latin typeface="Courier New"/>
              <a:cs typeface="Courier New"/>
            </a:endParaRPr>
          </a:p>
          <a:p>
            <a:pPr marL="40639" indent="0">
              <a:buNone/>
            </a:pPr>
            <a:endParaRPr lang="en-US" sz="1600" b="0" dirty="0" smtClean="0">
              <a:latin typeface="Courier New"/>
              <a:cs typeface="Courier New"/>
            </a:endParaRPr>
          </a:p>
          <a:p>
            <a:pPr marL="40639" indent="0">
              <a:buNone/>
            </a:pPr>
            <a:r>
              <a:rPr lang="en-US" sz="1600" b="0" dirty="0">
                <a:latin typeface="Courier New"/>
                <a:cs typeface="Courier New"/>
              </a:rPr>
              <a:t>p</a:t>
            </a:r>
            <a:r>
              <a:rPr lang="en-US" sz="1600" b="0" dirty="0" smtClean="0">
                <a:latin typeface="Courier New"/>
                <a:cs typeface="Courier New"/>
              </a:rPr>
              <a:t>rint </a:t>
            </a:r>
            <a:r>
              <a:rPr lang="en-US" sz="1600" b="0" dirty="0" err="1" smtClean="0">
                <a:latin typeface="Courier New"/>
                <a:cs typeface="Courier New"/>
              </a:rPr>
              <a:t>Pca.components</a:t>
            </a:r>
            <a:r>
              <a:rPr lang="en-US" sz="1600" b="0" dirty="0" smtClean="0">
                <a:latin typeface="Courier New"/>
                <a:cs typeface="Courier New"/>
              </a:rPr>
              <a:t>_</a:t>
            </a:r>
          </a:p>
          <a:p>
            <a:pPr marL="40639" indent="0">
              <a:buNone/>
            </a:pPr>
            <a:r>
              <a:rPr lang="tr-TR" sz="1600" dirty="0" err="1">
                <a:latin typeface="Courier New"/>
                <a:cs typeface="Courier New"/>
              </a:rPr>
              <a:t>array</a:t>
            </a:r>
            <a:r>
              <a:rPr lang="tr-TR" sz="1600" dirty="0">
                <a:latin typeface="Courier New"/>
                <a:cs typeface="Courier New"/>
              </a:rPr>
              <a:t>([[-0.01890697, -0.01814751, -</a:t>
            </a:r>
            <a:r>
              <a:rPr lang="tr-TR" sz="1600" dirty="0" smtClean="0">
                <a:latin typeface="Courier New"/>
                <a:cs typeface="Courier New"/>
              </a:rPr>
              <a:t>0.38794806</a:t>
            </a:r>
            <a:r>
              <a:rPr lang="tr-TR" sz="1600" dirty="0">
                <a:latin typeface="Courier New"/>
                <a:cs typeface="Courier New"/>
              </a:rPr>
              <a:t>, -</a:t>
            </a:r>
            <a:r>
              <a:rPr lang="tr-TR" sz="1600" dirty="0" smtClean="0">
                <a:latin typeface="Courier New"/>
                <a:cs typeface="Courier New"/>
              </a:rPr>
              <a:t>0.68182927</a:t>
            </a:r>
            <a:r>
              <a:rPr lang="tr-TR" sz="1600" dirty="0">
                <a:latin typeface="Courier New"/>
                <a:cs typeface="Courier New"/>
              </a:rPr>
              <a:t>],</a:t>
            </a:r>
          </a:p>
          <a:p>
            <a:pPr marL="40639" indent="0">
              <a:buNone/>
            </a:pPr>
            <a:r>
              <a:rPr lang="tr-TR" sz="1600" dirty="0">
                <a:latin typeface="Courier New"/>
                <a:cs typeface="Courier New"/>
              </a:rPr>
              <a:t>       [ 0.02268515,  </a:t>
            </a:r>
            <a:r>
              <a:rPr lang="tr-TR" sz="1600" dirty="0" smtClean="0">
                <a:latin typeface="Courier New"/>
                <a:cs typeface="Courier New"/>
              </a:rPr>
              <a:t>0.21209819</a:t>
            </a:r>
            <a:r>
              <a:rPr lang="tr-TR" sz="1600" dirty="0">
                <a:latin typeface="Courier New"/>
                <a:cs typeface="Courier New"/>
              </a:rPr>
              <a:t>,  </a:t>
            </a:r>
            <a:r>
              <a:rPr lang="tr-TR" sz="1600" dirty="0" smtClean="0">
                <a:latin typeface="Courier New"/>
                <a:cs typeface="Courier New"/>
              </a:rPr>
              <a:t>0.68171979</a:t>
            </a:r>
            <a:r>
              <a:rPr lang="tr-TR" sz="1600" dirty="0">
                <a:latin typeface="Courier New"/>
                <a:cs typeface="Courier New"/>
              </a:rPr>
              <a:t>, -0.18858756],</a:t>
            </a:r>
          </a:p>
          <a:p>
            <a:pPr marL="40639" indent="0">
              <a:buNone/>
            </a:pPr>
            <a:r>
              <a:rPr lang="tr-TR" sz="1600" dirty="0">
                <a:latin typeface="Courier New"/>
                <a:cs typeface="Courier New"/>
              </a:rPr>
              <a:t>       [-0.99917728, -0.02718507,  0.02625096,  0.01471838],</a:t>
            </a:r>
          </a:p>
          <a:p>
            <a:pPr marL="40639" indent="0">
              <a:buNone/>
            </a:pPr>
            <a:r>
              <a:rPr lang="tr-TR" sz="1600" dirty="0">
                <a:latin typeface="Courier New"/>
                <a:cs typeface="Courier New"/>
              </a:rPr>
              <a:t>       [ 0.02779715, -</a:t>
            </a:r>
            <a:r>
              <a:rPr lang="tr-TR" sz="1600" dirty="0" smtClean="0">
                <a:latin typeface="Courier New"/>
                <a:cs typeface="Courier New"/>
              </a:rPr>
              <a:t>0.79939245</a:t>
            </a:r>
            <a:r>
              <a:rPr lang="tr-TR" sz="1600" dirty="0">
                <a:latin typeface="Courier New"/>
                <a:cs typeface="Courier New"/>
              </a:rPr>
              <a:t>,  0.01458305,  </a:t>
            </a:r>
            <a:r>
              <a:rPr lang="tr-TR" sz="1600" dirty="0" smtClean="0">
                <a:latin typeface="Courier New"/>
                <a:cs typeface="Courier New"/>
              </a:rPr>
              <a:t>0.21514527</a:t>
            </a:r>
            <a:r>
              <a:rPr lang="tr-TR" sz="1600" dirty="0">
                <a:latin typeface="Courier New"/>
                <a:cs typeface="Courier New"/>
              </a:rPr>
              <a:t>]])</a:t>
            </a:r>
            <a:endParaRPr lang="en-US" sz="1600" b="0" dirty="0" smtClean="0">
              <a:latin typeface="Courier New"/>
              <a:cs typeface="Courier New"/>
            </a:endParaRPr>
          </a:p>
        </p:txBody>
      </p:sp>
      <p:sp>
        <p:nvSpPr>
          <p:cNvPr id="4" name="TextBox 3"/>
          <p:cNvSpPr txBox="1"/>
          <p:nvPr/>
        </p:nvSpPr>
        <p:spPr>
          <a:xfrm>
            <a:off x="1183745" y="2021706"/>
            <a:ext cx="3728284"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1800" b="0" dirty="0" smtClean="0">
                <a:solidFill>
                  <a:schemeClr val="accent5"/>
                </a:solidFill>
                <a:latin typeface="+mn-lt"/>
              </a:rPr>
              <a:t>91% the first vector, 8% the second</a:t>
            </a:r>
            <a:endParaRPr kumimoji="0" lang="en-US" sz="1800" b="0" i="0" u="none" strike="noStrike" cap="none" spc="0" normalizeH="0" baseline="0" dirty="0">
              <a:ln>
                <a:noFill/>
              </a:ln>
              <a:solidFill>
                <a:schemeClr val="accent5"/>
              </a:solidFill>
              <a:effectLst/>
              <a:uFill>
                <a:solidFill>
                  <a:srgbClr val="000000"/>
                </a:solidFill>
              </a:uFill>
              <a:latin typeface="+mn-lt"/>
              <a:sym typeface="Helvetica"/>
            </a:endParaRPr>
          </a:p>
        </p:txBody>
      </p:sp>
      <p:cxnSp>
        <p:nvCxnSpPr>
          <p:cNvPr id="6" name="Straight Arrow Connector 5"/>
          <p:cNvCxnSpPr/>
          <p:nvPr/>
        </p:nvCxnSpPr>
        <p:spPr>
          <a:xfrm flipV="1">
            <a:off x="2073793" y="1667017"/>
            <a:ext cx="9922" cy="267913"/>
          </a:xfrm>
          <a:prstGeom prst="straightConnector1">
            <a:avLst/>
          </a:prstGeom>
          <a:noFill/>
          <a:ln w="25400" cap="flat">
            <a:solidFill>
              <a:schemeClr val="accent5"/>
            </a:solidFill>
            <a:prstDash val="solid"/>
            <a:round/>
            <a:tailEnd type="arrow"/>
          </a:ln>
          <a:effectLst/>
          <a:sp3d/>
        </p:spPr>
        <p:style>
          <a:lnRef idx="0">
            <a:scrgbClr r="0" g="0" b="0"/>
          </a:lnRef>
          <a:fillRef idx="0">
            <a:scrgbClr r="0" g="0" b="0"/>
          </a:fillRef>
          <a:effectRef idx="0">
            <a:scrgbClr r="0" g="0" b="0"/>
          </a:effectRef>
          <a:fontRef idx="none"/>
        </p:style>
      </p:cxnSp>
      <p:cxnSp>
        <p:nvCxnSpPr>
          <p:cNvPr id="7" name="Straight Arrow Connector 6"/>
          <p:cNvCxnSpPr/>
          <p:nvPr/>
        </p:nvCxnSpPr>
        <p:spPr>
          <a:xfrm flipH="1" flipV="1">
            <a:off x="3069601" y="1685461"/>
            <a:ext cx="571939" cy="336245"/>
          </a:xfrm>
          <a:prstGeom prst="straightConnector1">
            <a:avLst/>
          </a:prstGeom>
          <a:noFill/>
          <a:ln w="25400" cap="flat">
            <a:solidFill>
              <a:schemeClr val="accent5"/>
            </a:solidFill>
            <a:prstDash val="solid"/>
            <a:round/>
            <a:tailEnd type="arrow"/>
          </a:ln>
          <a:effectLst/>
          <a:sp3d/>
        </p:spPr>
        <p:style>
          <a:lnRef idx="0">
            <a:scrgbClr r="0" g="0" b="0"/>
          </a:lnRef>
          <a:fillRef idx="0">
            <a:scrgbClr r="0" g="0" b="0"/>
          </a:fillRef>
          <a:effectRef idx="0">
            <a:scrgbClr r="0" g="0" b="0"/>
          </a:effectRef>
          <a:fontRef idx="none"/>
        </p:style>
      </p:cxnSp>
      <p:sp>
        <p:nvSpPr>
          <p:cNvPr id="9" name="TextBox 8"/>
          <p:cNvSpPr txBox="1"/>
          <p:nvPr/>
        </p:nvSpPr>
        <p:spPr>
          <a:xfrm>
            <a:off x="3446902" y="2700009"/>
            <a:ext cx="581749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1800" b="0" dirty="0" smtClean="0">
                <a:solidFill>
                  <a:schemeClr val="accent5"/>
                </a:solidFill>
                <a:latin typeface="+mn-lt"/>
              </a:rPr>
              <a:t>Most variation is in these last two (correlated) columns</a:t>
            </a:r>
            <a:endParaRPr kumimoji="0" lang="en-US" sz="1800" b="0" i="0" u="none" strike="noStrike" cap="none" spc="0" normalizeH="0" baseline="0" dirty="0">
              <a:ln>
                <a:noFill/>
              </a:ln>
              <a:solidFill>
                <a:schemeClr val="accent5"/>
              </a:solidFill>
              <a:effectLst/>
              <a:uFill>
                <a:solidFill>
                  <a:srgbClr val="000000"/>
                </a:solidFill>
              </a:uFill>
              <a:latin typeface="+mn-lt"/>
              <a:sym typeface="Helvetica"/>
            </a:endParaRPr>
          </a:p>
        </p:txBody>
      </p:sp>
      <p:sp>
        <p:nvSpPr>
          <p:cNvPr id="10" name="Oval 9"/>
          <p:cNvSpPr/>
          <p:nvPr/>
        </p:nvSpPr>
        <p:spPr>
          <a:xfrm>
            <a:off x="4524641" y="3165346"/>
            <a:ext cx="3304175" cy="426677"/>
          </a:xfrm>
          <a:prstGeom prst="ellipse">
            <a:avLst/>
          </a:prstGeom>
          <a:noFill/>
          <a:ln w="25400" cap="flat">
            <a:solidFill>
              <a:schemeClr val="accent5"/>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11" name="Oval 10"/>
          <p:cNvSpPr/>
          <p:nvPr/>
        </p:nvSpPr>
        <p:spPr>
          <a:xfrm>
            <a:off x="2970376" y="3423335"/>
            <a:ext cx="3304175" cy="426677"/>
          </a:xfrm>
          <a:prstGeom prst="ellipse">
            <a:avLst/>
          </a:prstGeom>
          <a:noFill/>
          <a:ln w="25400" cap="flat">
            <a:solidFill>
              <a:schemeClr val="accent5"/>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Tree>
    <p:extLst>
      <p:ext uri="{BB962C8B-B14F-4D97-AF65-F5344CB8AC3E}">
        <p14:creationId xmlns:p14="http://schemas.microsoft.com/office/powerpoint/2010/main" val="1561147968"/>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4" name="Shape 164"/>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5" name="Shape 165"/>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6" name="Shape 166"/>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167" name="Shape 167"/>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
        <p:nvSpPr>
          <p:cNvPr id="168" name="Shape 168"/>
          <p:cNvSpPr>
            <a:spLocks noGrp="1"/>
          </p:cNvSpPr>
          <p:nvPr>
            <p:ph type="title"/>
          </p:nvPr>
        </p:nvSpPr>
        <p:spPr>
          <a:prstGeom prst="rect">
            <a:avLst/>
          </a:prstGeom>
        </p:spPr>
        <p:txBody>
          <a:bodyPr/>
          <a:lstStyle/>
          <a:p>
            <a:r>
              <a:t>AGENDA</a:t>
            </a:r>
          </a:p>
        </p:txBody>
      </p:sp>
      <p:sp>
        <p:nvSpPr>
          <p:cNvPr id="169" name="Shape 169"/>
          <p:cNvSpPr>
            <a:spLocks noGrp="1"/>
          </p:cNvSpPr>
          <p:nvPr>
            <p:ph type="body" idx="1"/>
          </p:nvPr>
        </p:nvSpPr>
        <p:spPr>
          <a:prstGeom prst="rect">
            <a:avLst/>
          </a:prstGeom>
        </p:spPr>
        <p:txBody>
          <a:bodyPr/>
          <a:lstStyle/>
          <a:p>
            <a:pPr marL="352777" indent="-352777">
              <a:buClrTx/>
              <a:buSzPct val="100000"/>
              <a:buFontTx/>
              <a:buAutoNum type="arabicPeriod"/>
            </a:pPr>
            <a:r>
              <a:rPr lang="en-AU" dirty="0" smtClean="0"/>
              <a:t>Reminder about homework for this weekend</a:t>
            </a:r>
          </a:p>
          <a:p>
            <a:pPr marL="352777" indent="-352777">
              <a:buClrTx/>
              <a:buSzPct val="100000"/>
              <a:buFontTx/>
              <a:buAutoNum type="arabicPeriod"/>
            </a:pPr>
            <a:r>
              <a:rPr lang="en-AU" dirty="0" smtClean="0"/>
              <a:t>What is the curse of dimensionality?</a:t>
            </a:r>
          </a:p>
          <a:p>
            <a:pPr marL="352777" indent="-352777">
              <a:buClrTx/>
              <a:buSzPct val="100000"/>
              <a:buFontTx/>
              <a:buAutoNum type="arabicPeriod"/>
            </a:pPr>
            <a:r>
              <a:rPr dirty="0" smtClean="0"/>
              <a:t>What </a:t>
            </a:r>
            <a:r>
              <a:rPr dirty="0"/>
              <a:t>is Dimensionality Reduction?</a:t>
            </a:r>
          </a:p>
          <a:p>
            <a:pPr marL="352777" indent="-352777">
              <a:buClrTx/>
              <a:buSzPct val="100000"/>
              <a:buFontTx/>
              <a:buAutoNum type="arabicPeriod"/>
            </a:pPr>
            <a:r>
              <a:rPr dirty="0" smtClean="0"/>
              <a:t>What </a:t>
            </a:r>
            <a:r>
              <a:rPr dirty="0"/>
              <a:t>is Principal Component Analysis</a:t>
            </a:r>
            <a:r>
              <a:rPr dirty="0" smtClean="0"/>
              <a:t>?</a:t>
            </a:r>
            <a:endParaRPr lang="en-AU" dirty="0" smtClean="0"/>
          </a:p>
          <a:p>
            <a:pPr marL="352777" indent="-352777">
              <a:buClrTx/>
              <a:buSzPct val="100000"/>
              <a:buFontTx/>
              <a:buAutoNum type="arabicPeriod"/>
            </a:pPr>
            <a:r>
              <a:rPr lang="en-AU" dirty="0" smtClean="0"/>
              <a:t>What is Manifold </a:t>
            </a:r>
            <a:r>
              <a:rPr lang="en-AU" smtClean="0"/>
              <a:t>Learning?</a:t>
            </a:r>
            <a:endParaRPr dirty="0"/>
          </a:p>
        </p:txBody>
      </p:sp>
    </p:spTree>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Sparse PCA</a:t>
            </a:r>
            <a:endParaRPr lang="en-US" dirty="0"/>
          </a:p>
        </p:txBody>
      </p:sp>
      <p:sp>
        <p:nvSpPr>
          <p:cNvPr id="4" name="Text Placeholder 2"/>
          <p:cNvSpPr>
            <a:spLocks noGrp="1"/>
          </p:cNvSpPr>
          <p:nvPr>
            <p:ph type="body" idx="1"/>
          </p:nvPr>
        </p:nvSpPr>
        <p:spPr>
          <a:xfrm>
            <a:off x="468154" y="983297"/>
            <a:ext cx="8342986" cy="1765296"/>
          </a:xfrm>
        </p:spPr>
        <p:txBody>
          <a:bodyPr/>
          <a:lstStyle/>
          <a:p>
            <a:pPr marL="40639" indent="0">
              <a:buNone/>
            </a:pPr>
            <a:r>
              <a:rPr lang="en-US" sz="1600" b="0" dirty="0" smtClean="0">
                <a:latin typeface="Courier New"/>
                <a:cs typeface="Courier New"/>
              </a:rPr>
              <a:t>print </a:t>
            </a:r>
            <a:r>
              <a:rPr lang="en-US" sz="1600" b="0" dirty="0" err="1" smtClean="0">
                <a:latin typeface="Courier New"/>
                <a:cs typeface="Courier New"/>
              </a:rPr>
              <a:t>Pca.components</a:t>
            </a:r>
            <a:r>
              <a:rPr lang="en-US" sz="1600" b="0" dirty="0" smtClean="0">
                <a:latin typeface="Courier New"/>
                <a:cs typeface="Courier New"/>
              </a:rPr>
              <a:t>_</a:t>
            </a:r>
          </a:p>
          <a:p>
            <a:pPr marL="40639" indent="0">
              <a:buNone/>
            </a:pPr>
            <a:r>
              <a:rPr lang="tr-TR" sz="1600" dirty="0" err="1">
                <a:latin typeface="Courier New"/>
                <a:cs typeface="Courier New"/>
              </a:rPr>
              <a:t>array</a:t>
            </a:r>
            <a:r>
              <a:rPr lang="tr-TR" sz="1600" dirty="0">
                <a:latin typeface="Courier New"/>
                <a:cs typeface="Courier New"/>
              </a:rPr>
              <a:t>([[-0.01890697, -0.01814751, -</a:t>
            </a:r>
            <a:r>
              <a:rPr lang="tr-TR" sz="1600" dirty="0" smtClean="0">
                <a:latin typeface="Courier New"/>
                <a:cs typeface="Courier New"/>
              </a:rPr>
              <a:t>0.38794806</a:t>
            </a:r>
            <a:r>
              <a:rPr lang="tr-TR" sz="1600" dirty="0">
                <a:latin typeface="Courier New"/>
                <a:cs typeface="Courier New"/>
              </a:rPr>
              <a:t>, -</a:t>
            </a:r>
            <a:r>
              <a:rPr lang="tr-TR" sz="1600" dirty="0" smtClean="0">
                <a:latin typeface="Courier New"/>
                <a:cs typeface="Courier New"/>
              </a:rPr>
              <a:t>0.68182927</a:t>
            </a:r>
            <a:r>
              <a:rPr lang="tr-TR" sz="1600" dirty="0">
                <a:latin typeface="Courier New"/>
                <a:cs typeface="Courier New"/>
              </a:rPr>
              <a:t>],</a:t>
            </a:r>
          </a:p>
          <a:p>
            <a:pPr marL="40639" indent="0">
              <a:buNone/>
            </a:pPr>
            <a:r>
              <a:rPr lang="tr-TR" sz="1600" dirty="0">
                <a:latin typeface="Courier New"/>
                <a:cs typeface="Courier New"/>
              </a:rPr>
              <a:t>       [ 0.02268515,  </a:t>
            </a:r>
            <a:r>
              <a:rPr lang="tr-TR" sz="1600" dirty="0" smtClean="0">
                <a:latin typeface="Courier New"/>
                <a:cs typeface="Courier New"/>
              </a:rPr>
              <a:t>0.21209819</a:t>
            </a:r>
            <a:r>
              <a:rPr lang="tr-TR" sz="1600" dirty="0">
                <a:latin typeface="Courier New"/>
                <a:cs typeface="Courier New"/>
              </a:rPr>
              <a:t>,  </a:t>
            </a:r>
            <a:r>
              <a:rPr lang="tr-TR" sz="1600" dirty="0" smtClean="0">
                <a:latin typeface="Courier New"/>
                <a:cs typeface="Courier New"/>
              </a:rPr>
              <a:t>0.68171979</a:t>
            </a:r>
            <a:r>
              <a:rPr lang="tr-TR" sz="1600" dirty="0">
                <a:latin typeface="Courier New"/>
                <a:cs typeface="Courier New"/>
              </a:rPr>
              <a:t>, -0.18858756],</a:t>
            </a:r>
          </a:p>
          <a:p>
            <a:pPr marL="40639" indent="0">
              <a:buNone/>
            </a:pPr>
            <a:r>
              <a:rPr lang="tr-TR" sz="1600" dirty="0">
                <a:latin typeface="Courier New"/>
                <a:cs typeface="Courier New"/>
              </a:rPr>
              <a:t>       [-0.99917728, -0.02718507,  0.02625096,  0.01471838],</a:t>
            </a:r>
          </a:p>
          <a:p>
            <a:pPr marL="40639" indent="0">
              <a:buNone/>
            </a:pPr>
            <a:r>
              <a:rPr lang="tr-TR" sz="1600" dirty="0">
                <a:latin typeface="Courier New"/>
                <a:cs typeface="Courier New"/>
              </a:rPr>
              <a:t>       [ 0.02779715, -</a:t>
            </a:r>
            <a:r>
              <a:rPr lang="tr-TR" sz="1600" dirty="0" smtClean="0">
                <a:latin typeface="Courier New"/>
                <a:cs typeface="Courier New"/>
              </a:rPr>
              <a:t>0.79939245</a:t>
            </a:r>
            <a:r>
              <a:rPr lang="tr-TR" sz="1600" dirty="0">
                <a:latin typeface="Courier New"/>
                <a:cs typeface="Courier New"/>
              </a:rPr>
              <a:t>,  0.01458305,  </a:t>
            </a:r>
            <a:r>
              <a:rPr lang="tr-TR" sz="1600" dirty="0" smtClean="0">
                <a:latin typeface="Courier New"/>
                <a:cs typeface="Courier New"/>
              </a:rPr>
              <a:t>0.21514527</a:t>
            </a:r>
            <a:r>
              <a:rPr lang="tr-TR" sz="1600" dirty="0">
                <a:latin typeface="Courier New"/>
                <a:cs typeface="Courier New"/>
              </a:rPr>
              <a:t>]]</a:t>
            </a:r>
            <a:r>
              <a:rPr lang="tr-TR" sz="1600" dirty="0" smtClean="0">
                <a:latin typeface="Courier New"/>
                <a:cs typeface="Courier New"/>
              </a:rPr>
              <a:t>)</a:t>
            </a:r>
          </a:p>
          <a:p>
            <a:pPr marL="40639" indent="0">
              <a:buNone/>
            </a:pPr>
            <a:endParaRPr lang="en-US" sz="1600" b="0" dirty="0" smtClean="0">
              <a:latin typeface="Courier New"/>
              <a:cs typeface="Courier New"/>
            </a:endParaRPr>
          </a:p>
        </p:txBody>
      </p:sp>
      <p:sp>
        <p:nvSpPr>
          <p:cNvPr id="5" name="TextBox 4"/>
          <p:cNvSpPr txBox="1"/>
          <p:nvPr/>
        </p:nvSpPr>
        <p:spPr>
          <a:xfrm>
            <a:off x="3653849" y="960923"/>
            <a:ext cx="2380710"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1800" b="0" dirty="0" smtClean="0">
                <a:solidFill>
                  <a:schemeClr val="accent5"/>
                </a:solidFill>
                <a:latin typeface="+mn-lt"/>
              </a:rPr>
              <a:t>Might as well be zero. </a:t>
            </a:r>
            <a:endParaRPr kumimoji="0" lang="en-US" sz="1800" b="0" i="0" u="none" strike="noStrike" cap="none" spc="0" normalizeH="0" baseline="0" dirty="0">
              <a:ln>
                <a:noFill/>
              </a:ln>
              <a:solidFill>
                <a:schemeClr val="accent5"/>
              </a:solidFill>
              <a:effectLst/>
              <a:uFill>
                <a:solidFill>
                  <a:srgbClr val="000000"/>
                </a:solidFill>
              </a:uFill>
              <a:latin typeface="+mn-lt"/>
              <a:sym typeface="Helvetica"/>
            </a:endParaRPr>
          </a:p>
        </p:txBody>
      </p:sp>
      <p:sp>
        <p:nvSpPr>
          <p:cNvPr id="6" name="Oval 5"/>
          <p:cNvSpPr/>
          <p:nvPr/>
        </p:nvSpPr>
        <p:spPr>
          <a:xfrm>
            <a:off x="1379224" y="1319721"/>
            <a:ext cx="3304175" cy="426677"/>
          </a:xfrm>
          <a:prstGeom prst="ellipse">
            <a:avLst/>
          </a:prstGeom>
          <a:noFill/>
          <a:ln w="25400" cap="flat">
            <a:solidFill>
              <a:schemeClr val="accent5"/>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8" name="TextBox 7"/>
          <p:cNvSpPr txBox="1"/>
          <p:nvPr/>
        </p:nvSpPr>
        <p:spPr>
          <a:xfrm>
            <a:off x="468153" y="2912225"/>
            <a:ext cx="7194277" cy="15183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342900" marR="0" indent="-342900" algn="l" defTabSz="584200" rtl="0" fontAlgn="auto" latinLnBrk="0" hangingPunct="0">
              <a:lnSpc>
                <a:spcPct val="100000"/>
              </a:lnSpc>
              <a:spcBef>
                <a:spcPts val="0"/>
              </a:spcBef>
              <a:spcAft>
                <a:spcPts val="0"/>
              </a:spcAft>
              <a:buClrTx/>
              <a:buSzTx/>
              <a:buFont typeface="Arial"/>
              <a:buChar char="•"/>
              <a:tabLst/>
            </a:pPr>
            <a:r>
              <a:rPr lang="en-US" b="0" dirty="0" smtClean="0"/>
              <a:t>Use </a:t>
            </a:r>
            <a:r>
              <a:rPr lang="en-US" b="0" dirty="0" err="1" smtClean="0">
                <a:latin typeface="Courier New"/>
                <a:cs typeface="Courier New"/>
              </a:rPr>
              <a:t>sklearn.decomposition.SparsePCA</a:t>
            </a:r>
            <a:r>
              <a:rPr lang="en-US" b="0" dirty="0" smtClean="0">
                <a:latin typeface="Courier New"/>
                <a:cs typeface="Courier New"/>
              </a:rPr>
              <a:t>()</a:t>
            </a:r>
          </a:p>
          <a:p>
            <a:pPr marL="342900" marR="0" indent="-342900" algn="l" defTabSz="584200" rtl="0" fontAlgn="auto" latinLnBrk="0" hangingPunct="0">
              <a:lnSpc>
                <a:spcPct val="100000"/>
              </a:lnSpc>
              <a:spcBef>
                <a:spcPts val="0"/>
              </a:spcBef>
              <a:spcAft>
                <a:spcPts val="0"/>
              </a:spcAft>
              <a:buClrTx/>
              <a:buSzTx/>
              <a:buFont typeface="Arial"/>
              <a:buChar char="•"/>
              <a:tabLst/>
            </a:pPr>
            <a:r>
              <a:rPr lang="en-US" b="0" dirty="0" smtClean="0"/>
              <a:t>Punishes low numbers and tries to use zero instead</a:t>
            </a:r>
          </a:p>
          <a:p>
            <a:pPr marL="342900" marR="0" indent="-342900" algn="l" defTabSz="584200" rtl="0" fontAlgn="auto" latinLnBrk="0" hangingPunct="0">
              <a:lnSpc>
                <a:spcPct val="100000"/>
              </a:lnSpc>
              <a:spcBef>
                <a:spcPts val="0"/>
              </a:spcBef>
              <a:spcAft>
                <a:spcPts val="0"/>
              </a:spcAft>
              <a:buClrTx/>
              <a:buSzTx/>
              <a:buFont typeface="Arial"/>
              <a:buChar char="•"/>
              <a:tabLst/>
            </a:pPr>
            <a:r>
              <a:rPr lang="en-US" b="0" dirty="0" smtClean="0"/>
              <a:t>Makes for more comprehensible models</a:t>
            </a:r>
          </a:p>
          <a:p>
            <a:pPr marL="342900" marR="0" indent="-342900" algn="l" defTabSz="584200" rtl="0" fontAlgn="auto" latinLnBrk="0" hangingPunct="0">
              <a:lnSpc>
                <a:spcPct val="100000"/>
              </a:lnSpc>
              <a:spcBef>
                <a:spcPts val="0"/>
              </a:spcBef>
              <a:spcAft>
                <a:spcPts val="0"/>
              </a:spcAft>
              <a:buClrTx/>
              <a:buSzTx/>
              <a:buFont typeface="Arial"/>
              <a:buChar char="•"/>
              <a:tabLst/>
            </a:pPr>
            <a:r>
              <a:rPr kumimoji="0" lang="en-US" sz="2300" b="0" i="0" u="none" strike="noStrike" cap="none" spc="0" normalizeH="0" baseline="0" dirty="0" smtClean="0">
                <a:ln>
                  <a:noFill/>
                </a:ln>
                <a:solidFill>
                  <a:srgbClr val="000000"/>
                </a:solidFill>
                <a:effectLst/>
                <a:uFill>
                  <a:solidFill>
                    <a:srgbClr val="000000"/>
                  </a:solidFill>
                </a:uFill>
                <a:sym typeface="Helvetica"/>
              </a:rPr>
              <a:t>Much, much</a:t>
            </a:r>
            <a:r>
              <a:rPr kumimoji="0" lang="en-US" sz="2300" b="0" i="0" u="none" strike="noStrike" cap="none" spc="0" normalizeH="0" dirty="0" smtClean="0">
                <a:ln>
                  <a:noFill/>
                </a:ln>
                <a:solidFill>
                  <a:srgbClr val="000000"/>
                </a:solidFill>
                <a:effectLst/>
                <a:uFill>
                  <a:solidFill>
                    <a:srgbClr val="000000"/>
                  </a:solidFill>
                </a:uFill>
                <a:sym typeface="Helvetica"/>
              </a:rPr>
              <a:t> slower</a:t>
            </a:r>
            <a:endParaRPr kumimoji="0" lang="en-US" sz="2300" b="0" i="0" u="none" strike="noStrike" cap="none" spc="0" normalizeH="0" baseline="0" dirty="0">
              <a:ln>
                <a:noFill/>
              </a:ln>
              <a:solidFill>
                <a:srgbClr val="000000"/>
              </a:solidFill>
              <a:effectLst/>
              <a:uFill>
                <a:solidFill>
                  <a:srgbClr val="000000"/>
                </a:solidFill>
              </a:uFill>
              <a:sym typeface="Helvetica"/>
            </a:endParaRPr>
          </a:p>
        </p:txBody>
      </p:sp>
    </p:spTree>
    <p:extLst>
      <p:ext uri="{BB962C8B-B14F-4D97-AF65-F5344CB8AC3E}">
        <p14:creationId xmlns:p14="http://schemas.microsoft.com/office/powerpoint/2010/main" val="546466829"/>
      </p:ext>
    </p:extLst>
  </p:cSld>
  <p:clrMapOvr>
    <a:masterClrMapping/>
  </p:clrMapOvr>
  <p:transition xmlns:p14="http://schemas.microsoft.com/office/powerpoint/2010/mai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35" name="Shape 235"/>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36" name="Shape 236"/>
          <p:cNvSpPr>
            <a:spLocks noGrp="1"/>
          </p:cNvSpPr>
          <p:nvPr>
            <p:ph type="title" idx="4294967295"/>
          </p:nvPr>
        </p:nvSpPr>
        <p:spPr>
          <a:xfrm>
            <a:off x="457200" y="1065212"/>
            <a:ext cx="8426451" cy="3894138"/>
          </a:xfrm>
          <a:prstGeom prst="rect">
            <a:avLst/>
          </a:prstGeom>
        </p:spPr>
        <p:txBody>
          <a:bodyPr lIns="38100" tIns="38100" rIns="38100" bIns="38100" anchor="ctr"/>
          <a:lstStyle>
            <a:lvl1pPr marL="27728" marR="27728" algn="ctr" defTabSz="914400">
              <a:lnSpc>
                <a:spcPct val="70000"/>
              </a:lnSpc>
              <a:defRPr sz="8800"/>
            </a:lvl1pPr>
          </a:lstStyle>
          <a:p>
            <a:r>
              <a:rPr dirty="0" smtClean="0"/>
              <a:t>LAB</a:t>
            </a:r>
            <a:r>
              <a:rPr lang="en-AU" dirty="0" smtClean="0"/>
              <a:t> - PCA</a:t>
            </a:r>
            <a:endParaRPr dirty="0"/>
          </a:p>
        </p:txBody>
      </p:sp>
      <p:sp>
        <p:nvSpPr>
          <p:cNvPr id="237" name="Shape 237"/>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extLst>
      <p:ext uri="{BB962C8B-B14F-4D97-AF65-F5344CB8AC3E}">
        <p14:creationId xmlns:p14="http://schemas.microsoft.com/office/powerpoint/2010/main" val="241542408"/>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6" name="Shape 216"/>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7" name="Shape 217"/>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MANIFOLD LEARNING</a:t>
            </a:r>
            <a:endParaRPr dirty="0"/>
          </a:p>
        </p:txBody>
      </p:sp>
      <p:sp>
        <p:nvSpPr>
          <p:cNvPr id="218" name="Shape 218"/>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extLst>
      <p:ext uri="{BB962C8B-B14F-4D97-AF65-F5344CB8AC3E}">
        <p14:creationId xmlns:p14="http://schemas.microsoft.com/office/powerpoint/2010/main" val="3108080471"/>
      </p:ext>
    </p:extLst>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Manifold learning</a:t>
            </a:r>
            <a:endParaRPr lang="en-US" dirty="0"/>
          </a:p>
        </p:txBody>
      </p:sp>
      <p:sp>
        <p:nvSpPr>
          <p:cNvPr id="3" name="Text Placeholder 2"/>
          <p:cNvSpPr>
            <a:spLocks noGrp="1"/>
          </p:cNvSpPr>
          <p:nvPr>
            <p:ph type="body" idx="1"/>
          </p:nvPr>
        </p:nvSpPr>
        <p:spPr/>
        <p:txBody>
          <a:bodyPr/>
          <a:lstStyle/>
          <a:p>
            <a:r>
              <a:rPr lang="en-US" dirty="0" smtClean="0"/>
              <a:t>Isn’t about learning</a:t>
            </a:r>
          </a:p>
          <a:p>
            <a:pPr lvl="1"/>
            <a:r>
              <a:rPr lang="en-US" dirty="0" smtClean="0"/>
              <a:t>It’s a decomposition technique</a:t>
            </a:r>
          </a:p>
          <a:p>
            <a:r>
              <a:rPr lang="en-US" dirty="0" smtClean="0"/>
              <a:t>Manifold</a:t>
            </a:r>
          </a:p>
          <a:p>
            <a:pPr lvl="1"/>
            <a:r>
              <a:rPr lang="en-US" dirty="0"/>
              <a:t>A</a:t>
            </a:r>
            <a:r>
              <a:rPr lang="en-US" dirty="0" smtClean="0"/>
              <a:t> </a:t>
            </a:r>
            <a:r>
              <a:rPr lang="en-US" dirty="0"/>
              <a:t>topological space that locally resembles Euclidean space near each point</a:t>
            </a:r>
            <a:r>
              <a:rPr lang="en-US" dirty="0" smtClean="0"/>
              <a:t>.</a:t>
            </a:r>
          </a:p>
          <a:p>
            <a:pPr lvl="2"/>
            <a:r>
              <a:rPr lang="en-US" dirty="0" err="1" smtClean="0"/>
              <a:t>Errm</a:t>
            </a:r>
            <a:r>
              <a:rPr lang="en-US" dirty="0" smtClean="0"/>
              <a:t>, a shape </a:t>
            </a:r>
            <a:r>
              <a:rPr lang="en-US" dirty="0" err="1" smtClean="0"/>
              <a:t>sorta</a:t>
            </a:r>
            <a:r>
              <a:rPr lang="en-US" dirty="0" smtClean="0"/>
              <a:t> thing</a:t>
            </a:r>
            <a:endParaRPr lang="en-US" dirty="0"/>
          </a:p>
        </p:txBody>
      </p:sp>
    </p:spTree>
    <p:extLst>
      <p:ext uri="{BB962C8B-B14F-4D97-AF65-F5344CB8AC3E}">
        <p14:creationId xmlns:p14="http://schemas.microsoft.com/office/powerpoint/2010/main" val="4083532983"/>
      </p:ext>
    </p:extLst>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How does it work? (</a:t>
            </a:r>
            <a:r>
              <a:rPr lang="en-US" dirty="0" err="1" smtClean="0"/>
              <a:t>Isomap</a:t>
            </a:r>
            <a:r>
              <a:rPr lang="en-US" dirty="0" smtClean="0"/>
              <a:t> example)</a:t>
            </a:r>
            <a:endParaRPr lang="en-US" dirty="0"/>
          </a:p>
        </p:txBody>
      </p:sp>
      <p:sp>
        <p:nvSpPr>
          <p:cNvPr id="3" name="Text Placeholder 2"/>
          <p:cNvSpPr>
            <a:spLocks noGrp="1"/>
          </p:cNvSpPr>
          <p:nvPr>
            <p:ph type="body" idx="1"/>
          </p:nvPr>
        </p:nvSpPr>
        <p:spPr/>
        <p:txBody>
          <a:bodyPr/>
          <a:lstStyle/>
          <a:p>
            <a:r>
              <a:rPr lang="en-US" dirty="0" smtClean="0"/>
              <a:t>For each point in the dataset, work out its nearest </a:t>
            </a:r>
            <a:r>
              <a:rPr lang="en-US" dirty="0" err="1" smtClean="0"/>
              <a:t>neighbours</a:t>
            </a:r>
            <a:endParaRPr lang="en-US" dirty="0" smtClean="0"/>
          </a:p>
          <a:p>
            <a:r>
              <a:rPr lang="en-US" dirty="0" smtClean="0"/>
              <a:t>Build the smallest connectedness graph</a:t>
            </a:r>
          </a:p>
          <a:p>
            <a:r>
              <a:rPr lang="en-US" dirty="0" smtClean="0"/>
              <a:t>Pretend that that is the data</a:t>
            </a:r>
          </a:p>
          <a:p>
            <a:r>
              <a:rPr lang="en-US" dirty="0" smtClean="0"/>
              <a:t>Decompose the data, throwing away factors that don’t explain much variance</a:t>
            </a:r>
          </a:p>
          <a:p>
            <a:r>
              <a:rPr lang="en-US" dirty="0" smtClean="0"/>
              <a:t>Invert the transform</a:t>
            </a:r>
          </a:p>
          <a:p>
            <a:r>
              <a:rPr lang="en-US" dirty="0" smtClean="0"/>
              <a:t>Reconstruct the graph</a:t>
            </a:r>
          </a:p>
          <a:p>
            <a:r>
              <a:rPr lang="en-US" dirty="0" smtClean="0"/>
              <a:t>Make a new set of points in a lower dimensional space with the same graph structure</a:t>
            </a:r>
          </a:p>
          <a:p>
            <a:endParaRPr lang="en-US" dirty="0"/>
          </a:p>
          <a:p>
            <a:endParaRPr lang="en-US" dirty="0" smtClean="0"/>
          </a:p>
          <a:p>
            <a:r>
              <a:rPr lang="en-US" dirty="0" smtClean="0"/>
              <a:t>Double the data size =&gt; roughly 8 times slower computation</a:t>
            </a:r>
            <a:endParaRPr lang="en-US" dirty="0"/>
          </a:p>
        </p:txBody>
      </p:sp>
    </p:spTree>
    <p:extLst>
      <p:ext uri="{BB962C8B-B14F-4D97-AF65-F5344CB8AC3E}">
        <p14:creationId xmlns:p14="http://schemas.microsoft.com/office/powerpoint/2010/main" val="174182923"/>
      </p:ext>
    </p:extLst>
  </p:cSld>
  <p:clrMapOvr>
    <a:masterClrMapping/>
  </p:clrMapOvr>
  <p:transition xmlns:p14="http://schemas.microsoft.com/office/powerpoint/2010/mai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code…</a:t>
            </a:r>
            <a:endParaRPr lang="en-US" dirty="0"/>
          </a:p>
        </p:txBody>
      </p:sp>
      <p:sp>
        <p:nvSpPr>
          <p:cNvPr id="3" name="Text Placeholder 2"/>
          <p:cNvSpPr>
            <a:spLocks noGrp="1"/>
          </p:cNvSpPr>
          <p:nvPr>
            <p:ph type="body" idx="1"/>
          </p:nvPr>
        </p:nvSpPr>
        <p:spPr/>
        <p:txBody>
          <a:bodyPr/>
          <a:lstStyle/>
          <a:p>
            <a:pPr marL="40639" indent="0">
              <a:buNone/>
            </a:pPr>
            <a:r>
              <a:rPr lang="en-US" b="0" dirty="0" err="1">
                <a:latin typeface="Courier New"/>
                <a:cs typeface="Courier New"/>
              </a:rPr>
              <a:t>lle</a:t>
            </a:r>
            <a:r>
              <a:rPr lang="en-US" b="0" dirty="0">
                <a:latin typeface="Courier New"/>
                <a:cs typeface="Courier New"/>
              </a:rPr>
              <a:t> = </a:t>
            </a:r>
            <a:r>
              <a:rPr lang="en-US" b="0" dirty="0" err="1">
                <a:latin typeface="Courier New"/>
                <a:cs typeface="Courier New"/>
              </a:rPr>
              <a:t>sklearn.manifold.LocallyLinearEmbedding</a:t>
            </a:r>
            <a:r>
              <a:rPr lang="en-US" b="0" dirty="0" smtClean="0">
                <a:latin typeface="Courier New"/>
                <a:cs typeface="Courier New"/>
              </a:rPr>
              <a:t>(</a:t>
            </a:r>
          </a:p>
          <a:p>
            <a:pPr marL="40639" indent="0">
              <a:buNone/>
            </a:pPr>
            <a:r>
              <a:rPr lang="en-US" b="0" dirty="0">
                <a:latin typeface="Courier New"/>
                <a:cs typeface="Courier New"/>
              </a:rPr>
              <a:t> </a:t>
            </a:r>
            <a:r>
              <a:rPr lang="en-US" b="0" dirty="0" smtClean="0">
                <a:latin typeface="Courier New"/>
                <a:cs typeface="Courier New"/>
              </a:rPr>
              <a:t>                    </a:t>
            </a:r>
            <a:r>
              <a:rPr lang="en-US" b="0" dirty="0" err="1" smtClean="0">
                <a:latin typeface="Courier New"/>
                <a:cs typeface="Courier New"/>
              </a:rPr>
              <a:t>n_components</a:t>
            </a:r>
            <a:r>
              <a:rPr lang="en-US" b="0" dirty="0">
                <a:latin typeface="Courier New"/>
                <a:cs typeface="Courier New"/>
              </a:rPr>
              <a:t>=2, </a:t>
            </a:r>
            <a:endParaRPr lang="en-US" b="0" dirty="0" smtClean="0">
              <a:latin typeface="Courier New"/>
              <a:cs typeface="Courier New"/>
            </a:endParaRPr>
          </a:p>
          <a:p>
            <a:pPr marL="40639" indent="0">
              <a:buNone/>
            </a:pPr>
            <a:r>
              <a:rPr lang="en-US" b="0" dirty="0">
                <a:latin typeface="Courier New"/>
                <a:cs typeface="Courier New"/>
              </a:rPr>
              <a:t> </a:t>
            </a:r>
            <a:r>
              <a:rPr lang="en-US" b="0" dirty="0" smtClean="0">
                <a:latin typeface="Courier New"/>
                <a:cs typeface="Courier New"/>
              </a:rPr>
              <a:t>                    </a:t>
            </a:r>
            <a:r>
              <a:rPr lang="en-US" b="0" dirty="0" err="1" smtClean="0">
                <a:latin typeface="Courier New"/>
                <a:cs typeface="Courier New"/>
              </a:rPr>
              <a:t>n_neighbors</a:t>
            </a:r>
            <a:r>
              <a:rPr lang="en-US" b="0" dirty="0">
                <a:latin typeface="Courier New"/>
                <a:cs typeface="Courier New"/>
              </a:rPr>
              <a:t>=</a:t>
            </a:r>
            <a:r>
              <a:rPr lang="en-US" b="0" dirty="0" smtClean="0">
                <a:latin typeface="Courier New"/>
                <a:cs typeface="Courier New"/>
              </a:rPr>
              <a:t>10,</a:t>
            </a:r>
          </a:p>
          <a:p>
            <a:pPr marL="40639" indent="0">
              <a:buNone/>
            </a:pPr>
            <a:r>
              <a:rPr lang="en-US" b="0" dirty="0">
                <a:latin typeface="Courier New"/>
                <a:cs typeface="Courier New"/>
              </a:rPr>
              <a:t> </a:t>
            </a:r>
            <a:r>
              <a:rPr lang="en-US" b="0" dirty="0" smtClean="0">
                <a:latin typeface="Courier New"/>
                <a:cs typeface="Courier New"/>
              </a:rPr>
              <a:t>                    method=</a:t>
            </a:r>
            <a:r>
              <a:rPr lang="en-US" b="0" dirty="0">
                <a:latin typeface="Courier New"/>
                <a:cs typeface="Courier New"/>
              </a:rPr>
              <a:t>’</a:t>
            </a:r>
            <a:r>
              <a:rPr lang="en-US" b="0" dirty="0" smtClean="0">
                <a:latin typeface="Courier New"/>
                <a:cs typeface="Courier New"/>
              </a:rPr>
              <a:t>modified’)</a:t>
            </a:r>
          </a:p>
          <a:p>
            <a:pPr marL="40639" indent="0">
              <a:buNone/>
            </a:pPr>
            <a:r>
              <a:rPr lang="en-US" b="0" dirty="0" err="1" smtClean="0">
                <a:latin typeface="Courier New"/>
                <a:cs typeface="Courier New"/>
              </a:rPr>
              <a:t>New_data</a:t>
            </a:r>
            <a:r>
              <a:rPr lang="en-US" b="0" dirty="0" smtClean="0">
                <a:latin typeface="Courier New"/>
                <a:cs typeface="Courier New"/>
              </a:rPr>
              <a:t> = </a:t>
            </a:r>
            <a:r>
              <a:rPr lang="en-US" b="0" dirty="0" err="1" smtClean="0">
                <a:latin typeface="Courier New"/>
                <a:cs typeface="Courier New"/>
              </a:rPr>
              <a:t>lle.fit_transform</a:t>
            </a:r>
            <a:r>
              <a:rPr lang="en-US" b="0" dirty="0" smtClean="0">
                <a:latin typeface="Courier New"/>
                <a:cs typeface="Courier New"/>
              </a:rPr>
              <a:t>(Data)</a:t>
            </a:r>
          </a:p>
          <a:p>
            <a:pPr marL="40639" indent="0">
              <a:buNone/>
            </a:pPr>
            <a:r>
              <a:rPr lang="en-US" b="0" dirty="0" err="1" smtClean="0">
                <a:latin typeface="Courier New"/>
                <a:cs typeface="Courier New"/>
              </a:rPr>
              <a:t>matplotlib.pyplot.scatter</a:t>
            </a:r>
            <a:r>
              <a:rPr lang="en-US" b="0" dirty="0" smtClean="0">
                <a:latin typeface="Courier New"/>
                <a:cs typeface="Courier New"/>
              </a:rPr>
              <a:t>(</a:t>
            </a:r>
            <a:r>
              <a:rPr lang="en-US" b="0" dirty="0" err="1" smtClean="0">
                <a:latin typeface="Courier New"/>
                <a:cs typeface="Courier New"/>
              </a:rPr>
              <a:t>New_data</a:t>
            </a:r>
            <a:r>
              <a:rPr lang="en-US" b="0" dirty="0" smtClean="0">
                <a:latin typeface="Courier New"/>
                <a:cs typeface="Courier New"/>
              </a:rPr>
              <a:t>[:,0],</a:t>
            </a:r>
            <a:r>
              <a:rPr lang="en-US" b="0" dirty="0" err="1" smtClean="0">
                <a:latin typeface="Courier New"/>
                <a:cs typeface="Courier New"/>
              </a:rPr>
              <a:t>New_data</a:t>
            </a:r>
            <a:r>
              <a:rPr lang="en-US" b="0" dirty="0" smtClean="0">
                <a:latin typeface="Courier New"/>
                <a:cs typeface="Courier New"/>
              </a:rPr>
              <a:t>[:,1])</a:t>
            </a:r>
          </a:p>
          <a:p>
            <a:pPr marL="40639" indent="0">
              <a:buNone/>
            </a:pPr>
            <a:endParaRPr lang="en-US" b="0" dirty="0">
              <a:latin typeface="Courier New"/>
              <a:cs typeface="Courier New"/>
            </a:endParaRPr>
          </a:p>
        </p:txBody>
      </p:sp>
    </p:spTree>
    <p:extLst>
      <p:ext uri="{BB962C8B-B14F-4D97-AF65-F5344CB8AC3E}">
        <p14:creationId xmlns:p14="http://schemas.microsoft.com/office/powerpoint/2010/main" val="3585458437"/>
      </p:ext>
    </p:extLst>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But umm, what can we do with that transform?</a:t>
            </a:r>
            <a:endParaRPr lang="en-US" dirty="0"/>
          </a:p>
        </p:txBody>
      </p:sp>
      <p:sp>
        <p:nvSpPr>
          <p:cNvPr id="3" name="Text Placeholder 2"/>
          <p:cNvSpPr>
            <a:spLocks noGrp="1"/>
          </p:cNvSpPr>
          <p:nvPr>
            <p:ph type="body" idx="1"/>
          </p:nvPr>
        </p:nvSpPr>
        <p:spPr/>
        <p:txBody>
          <a:bodyPr/>
          <a:lstStyle/>
          <a:p>
            <a:r>
              <a:rPr lang="en-US" dirty="0" smtClean="0"/>
              <a:t>No inverse</a:t>
            </a:r>
          </a:p>
          <a:p>
            <a:r>
              <a:rPr lang="en-US" dirty="0" smtClean="0"/>
              <a:t>.embedding_ isn’t very comprehensible (aka .</a:t>
            </a:r>
            <a:r>
              <a:rPr lang="en-US" dirty="0" err="1" smtClean="0"/>
              <a:t>embedding_vectors</a:t>
            </a:r>
            <a:r>
              <a:rPr lang="en-US" dirty="0" smtClean="0"/>
              <a:t>_)</a:t>
            </a:r>
          </a:p>
          <a:p>
            <a:endParaRPr lang="en-US" dirty="0"/>
          </a:p>
          <a:p>
            <a:endParaRPr lang="en-US" dirty="0" smtClean="0"/>
          </a:p>
          <a:p>
            <a:r>
              <a:rPr lang="en-US" dirty="0" smtClean="0"/>
              <a:t>Good for:</a:t>
            </a:r>
          </a:p>
          <a:p>
            <a:pPr lvl="1"/>
            <a:r>
              <a:rPr lang="en-US" dirty="0" smtClean="0"/>
              <a:t>K-means</a:t>
            </a:r>
          </a:p>
          <a:p>
            <a:pPr lvl="1"/>
            <a:r>
              <a:rPr lang="en-US" dirty="0" smtClean="0"/>
              <a:t>K-NN</a:t>
            </a:r>
          </a:p>
          <a:p>
            <a:pPr lvl="1"/>
            <a:r>
              <a:rPr lang="en-US" dirty="0" smtClean="0"/>
              <a:t>Decision trees</a:t>
            </a:r>
          </a:p>
        </p:txBody>
      </p:sp>
    </p:spTree>
    <p:extLst>
      <p:ext uri="{BB962C8B-B14F-4D97-AF65-F5344CB8AC3E}">
        <p14:creationId xmlns:p14="http://schemas.microsoft.com/office/powerpoint/2010/main" val="824451327"/>
      </p:ext>
    </p:extLst>
  </p:cSld>
  <p:clrMapOvr>
    <a:masterClrMapping/>
  </p:clrMapOvr>
  <p:transition xmlns:p14="http://schemas.microsoft.com/office/powerpoint/2010/mai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35" name="Shape 235"/>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36" name="Shape 236"/>
          <p:cNvSpPr>
            <a:spLocks noGrp="1"/>
          </p:cNvSpPr>
          <p:nvPr>
            <p:ph type="title" idx="4294967295"/>
          </p:nvPr>
        </p:nvSpPr>
        <p:spPr>
          <a:xfrm>
            <a:off x="457200" y="1065212"/>
            <a:ext cx="8426451" cy="3894138"/>
          </a:xfrm>
          <a:prstGeom prst="rect">
            <a:avLst/>
          </a:prstGeom>
        </p:spPr>
        <p:txBody>
          <a:bodyPr lIns="38100" tIns="38100" rIns="38100" bIns="38100" anchor="ctr"/>
          <a:lstStyle>
            <a:lvl1pPr marL="27728" marR="27728" algn="ctr" defTabSz="914400">
              <a:lnSpc>
                <a:spcPct val="70000"/>
              </a:lnSpc>
              <a:defRPr sz="8800"/>
            </a:lvl1pPr>
          </a:lstStyle>
          <a:p>
            <a:r>
              <a:rPr dirty="0" smtClean="0"/>
              <a:t>LAB</a:t>
            </a:r>
            <a:r>
              <a:rPr lang="en-AU" dirty="0" smtClean="0"/>
              <a:t> – Manifold </a:t>
            </a:r>
            <a:endParaRPr dirty="0"/>
          </a:p>
        </p:txBody>
      </p:sp>
      <p:sp>
        <p:nvSpPr>
          <p:cNvPr id="237" name="Shape 237"/>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extLst>
      <p:ext uri="{BB962C8B-B14F-4D97-AF65-F5344CB8AC3E}">
        <p14:creationId xmlns:p14="http://schemas.microsoft.com/office/powerpoint/2010/main" val="3557803899"/>
      </p:ext>
    </p:extLst>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6" name="Shape 216"/>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217" name="Shape 217"/>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Feature Selection</a:t>
            </a:r>
            <a:endParaRPr dirty="0"/>
          </a:p>
        </p:txBody>
      </p:sp>
      <p:sp>
        <p:nvSpPr>
          <p:cNvPr id="218" name="Shape 218"/>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extLst>
      <p:ext uri="{BB962C8B-B14F-4D97-AF65-F5344CB8AC3E}">
        <p14:creationId xmlns:p14="http://schemas.microsoft.com/office/powerpoint/2010/main" val="1138923232"/>
      </p:ext>
    </p:extLst>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Placeholder</a:t>
            </a:r>
            <a:endParaRPr lang="en-US" dirty="0"/>
          </a:p>
        </p:txBody>
      </p:sp>
      <p:sp>
        <p:nvSpPr>
          <p:cNvPr id="3" name="Text Placeholder 2"/>
          <p:cNvSpPr>
            <a:spLocks noGrp="1"/>
          </p:cNvSpPr>
          <p:nvPr>
            <p:ph type="body" idx="1"/>
          </p:nvPr>
        </p:nvSpPr>
        <p:spPr/>
        <p:txBody>
          <a:bodyPr/>
          <a:lstStyle/>
          <a:p>
            <a:r>
              <a:rPr lang="en-US" dirty="0"/>
              <a:t>We’ll do that when we talk about pipelines, probably</a:t>
            </a:r>
            <a:endParaRPr lang="en-US" dirty="0" smtClean="0"/>
          </a:p>
        </p:txBody>
      </p:sp>
    </p:spTree>
    <p:extLst>
      <p:ext uri="{BB962C8B-B14F-4D97-AF65-F5344CB8AC3E}">
        <p14:creationId xmlns:p14="http://schemas.microsoft.com/office/powerpoint/2010/main" val="1408918070"/>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p:nvPr/>
        </p:nvSpPr>
        <p:spPr>
          <a:xfrm>
            <a:off x="457200" y="487362"/>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2" name="Shape 172"/>
          <p:cNvSpPr/>
          <p:nvPr/>
        </p:nvSpPr>
        <p:spPr>
          <a:xfrm>
            <a:off x="457200" y="908050"/>
            <a:ext cx="8448675" cy="1588"/>
          </a:xfrm>
          <a:prstGeom prst="line">
            <a:avLst/>
          </a:prstGeom>
          <a:ln w="6350">
            <a:solidFill>
              <a:srgbClr val="FFFFFF"/>
            </a:solidFill>
            <a:miter lim="400000"/>
          </a:ln>
        </p:spPr>
        <p:txBody>
          <a:bodyPr lIns="0" tIns="0" rIns="0" bIns="0"/>
          <a:lstStyle/>
          <a:p>
            <a:pPr algn="l" defTabSz="457200">
              <a:defRPr sz="1200" b="0">
                <a:uFillTx/>
              </a:defRPr>
            </a:pPr>
            <a:endParaRPr/>
          </a:p>
        </p:txBody>
      </p:sp>
      <p:sp>
        <p:nvSpPr>
          <p:cNvPr id="173" name="Shape 173"/>
          <p:cNvSpPr>
            <a:spLocks noGrp="1"/>
          </p:cNvSpPr>
          <p:nvPr>
            <p:ph type="title" idx="4294967295"/>
          </p:nvPr>
        </p:nvSpPr>
        <p:spPr>
          <a:xfrm>
            <a:off x="347662" y="1116012"/>
            <a:ext cx="8426451" cy="3894138"/>
          </a:xfrm>
          <a:prstGeom prst="rect">
            <a:avLst/>
          </a:prstGeom>
        </p:spPr>
        <p:txBody>
          <a:bodyPr lIns="38100" tIns="38100" rIns="38100" bIns="38100"/>
          <a:lstStyle>
            <a:lvl1pPr marL="27728" marR="27728" defTabSz="914400">
              <a:lnSpc>
                <a:spcPct val="70000"/>
              </a:lnSpc>
              <a:defRPr sz="8800"/>
            </a:lvl1pPr>
          </a:lstStyle>
          <a:p>
            <a:r>
              <a:rPr lang="en-AU" dirty="0" smtClean="0"/>
              <a:t>The Curse of Dimensionality</a:t>
            </a:r>
            <a:endParaRPr dirty="0"/>
          </a:p>
        </p:txBody>
      </p:sp>
      <p:sp>
        <p:nvSpPr>
          <p:cNvPr id="174" name="Shape 174"/>
          <p:cNvSpPr>
            <a:spLocks noGrp="1"/>
          </p:cNvSpPr>
          <p:nvPr>
            <p:ph type="body" sz="quarter" idx="4294967295"/>
          </p:nvPr>
        </p:nvSpPr>
        <p:spPr>
          <a:xfrm>
            <a:off x="371475" y="495300"/>
            <a:ext cx="6400800" cy="620713"/>
          </a:xfrm>
          <a:prstGeom prst="rect">
            <a:avLst/>
          </a:prstGeom>
        </p:spPr>
        <p:txBody>
          <a:bodyPr/>
          <a:lstStyle>
            <a:lvl1pPr marL="40639" marR="40639" indent="0" defTabSz="914400">
              <a:buClr>
                <a:srgbClr val="FFFFFF"/>
              </a:buClr>
              <a:buFont typeface="Helvetica"/>
              <a:defRPr sz="2300"/>
            </a:lvl1pPr>
          </a:lstStyle>
          <a:p>
            <a:r>
              <a:t>DATA SCIENCE PART TIME COURSE</a:t>
            </a:r>
          </a:p>
        </p:txBody>
      </p:sp>
    </p:spTree>
  </p:cSld>
  <p:clrMapOvr>
    <a:masterClrMapping/>
  </p:clrMapOvr>
  <p:transition xmlns:p14="http://schemas.microsoft.com/office/powerpoint/2010/mai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Points at the extreme edges of a dataset are painful</a:t>
            </a:r>
            <a:endParaRPr lang="en-US" dirty="0"/>
          </a:p>
        </p:txBody>
      </p:sp>
      <p:sp>
        <p:nvSpPr>
          <p:cNvPr id="3" name="Text Placeholder 2"/>
          <p:cNvSpPr>
            <a:spLocks noGrp="1"/>
          </p:cNvSpPr>
          <p:nvPr>
            <p:ph type="body" idx="1"/>
          </p:nvPr>
        </p:nvSpPr>
        <p:spPr/>
        <p:txBody>
          <a:bodyPr/>
          <a:lstStyle/>
          <a:p>
            <a:r>
              <a:rPr lang="en-US" dirty="0" smtClean="0"/>
              <a:t>Hard to use for predictions</a:t>
            </a:r>
          </a:p>
          <a:p>
            <a:r>
              <a:rPr lang="en-US" dirty="0" smtClean="0"/>
              <a:t>Hard to predict</a:t>
            </a:r>
          </a:p>
          <a:p>
            <a:pPr lvl="1"/>
            <a:r>
              <a:rPr lang="en-US" dirty="0" smtClean="0"/>
              <a:t>Hard to cluster properly</a:t>
            </a:r>
          </a:p>
          <a:p>
            <a:pPr lvl="1"/>
            <a:r>
              <a:rPr lang="en-US" dirty="0" smtClean="0"/>
              <a:t>Hard to extrapolate – what if linearity breaks down?</a:t>
            </a:r>
            <a:endParaRPr lang="en-US" dirty="0"/>
          </a:p>
        </p:txBody>
      </p:sp>
    </p:spTree>
    <p:extLst>
      <p:ext uri="{BB962C8B-B14F-4D97-AF65-F5344CB8AC3E}">
        <p14:creationId xmlns:p14="http://schemas.microsoft.com/office/powerpoint/2010/main" val="618955274"/>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Bad idea of the day</a:t>
            </a:r>
            <a:endParaRPr lang="en-US" dirty="0"/>
          </a:p>
        </p:txBody>
      </p:sp>
      <p:sp>
        <p:nvSpPr>
          <p:cNvPr id="3" name="Text Placeholder 2"/>
          <p:cNvSpPr>
            <a:spLocks noGrp="1"/>
          </p:cNvSpPr>
          <p:nvPr>
            <p:ph type="body" idx="1"/>
          </p:nvPr>
        </p:nvSpPr>
        <p:spPr>
          <a:xfrm>
            <a:off x="468153" y="983297"/>
            <a:ext cx="8426769" cy="2407093"/>
          </a:xfrm>
        </p:spPr>
        <p:txBody>
          <a:bodyPr/>
          <a:lstStyle/>
          <a:p>
            <a:r>
              <a:rPr lang="en-US" dirty="0" smtClean="0"/>
              <a:t>Ignore the points that are 10 times closer to the edge than the center</a:t>
            </a:r>
          </a:p>
          <a:p>
            <a:endParaRPr lang="en-US" dirty="0"/>
          </a:p>
          <a:p>
            <a:endParaRPr lang="en-US" dirty="0" smtClean="0"/>
          </a:p>
          <a:p>
            <a:endParaRPr lang="en-US" dirty="0"/>
          </a:p>
          <a:p>
            <a:endParaRPr lang="en-US" dirty="0" smtClean="0"/>
          </a:p>
          <a:p>
            <a:pPr marL="40639" indent="0">
              <a:buNone/>
            </a:pPr>
            <a:r>
              <a:rPr lang="en-US" dirty="0" smtClean="0"/>
              <a:t>e.g. in 1 dimension, for an even distribution we still keep 20/22 ≈ 0.91% of the data</a:t>
            </a:r>
            <a:endParaRPr lang="en-US" dirty="0"/>
          </a:p>
        </p:txBody>
      </p:sp>
      <p:sp>
        <p:nvSpPr>
          <p:cNvPr id="4" name="Rectangle 3"/>
          <p:cNvSpPr/>
          <p:nvPr/>
        </p:nvSpPr>
        <p:spPr>
          <a:xfrm>
            <a:off x="498125" y="4013359"/>
            <a:ext cx="8396797" cy="323465"/>
          </a:xfrm>
          <a:prstGeom prst="rect">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5" name="Rectangle 4"/>
          <p:cNvSpPr/>
          <p:nvPr/>
        </p:nvSpPr>
        <p:spPr>
          <a:xfrm flipH="1">
            <a:off x="8917362" y="4013359"/>
            <a:ext cx="338817" cy="323465"/>
          </a:xfrm>
          <a:prstGeom prst="rect">
            <a:avLst/>
          </a:prstGeom>
          <a:solidFill>
            <a:schemeClr val="accent5"/>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 name="Rectangle 5"/>
          <p:cNvSpPr/>
          <p:nvPr/>
        </p:nvSpPr>
        <p:spPr>
          <a:xfrm flipH="1">
            <a:off x="159308" y="4013359"/>
            <a:ext cx="338817" cy="323465"/>
          </a:xfrm>
          <a:prstGeom prst="rect">
            <a:avLst/>
          </a:prstGeom>
          <a:solidFill>
            <a:schemeClr val="accent5"/>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7" name="TextBox 6"/>
          <p:cNvSpPr txBox="1"/>
          <p:nvPr/>
        </p:nvSpPr>
        <p:spPr>
          <a:xfrm>
            <a:off x="4084289" y="4456626"/>
            <a:ext cx="823843"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Keep</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8" name="TextBox 7"/>
          <p:cNvSpPr txBox="1"/>
          <p:nvPr/>
        </p:nvSpPr>
        <p:spPr>
          <a:xfrm>
            <a:off x="8056218" y="4456626"/>
            <a:ext cx="1184613"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Discard</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sp>
        <p:nvSpPr>
          <p:cNvPr id="9" name="TextBox 8"/>
          <p:cNvSpPr txBox="1"/>
          <p:nvPr/>
        </p:nvSpPr>
        <p:spPr>
          <a:xfrm>
            <a:off x="159308" y="4456626"/>
            <a:ext cx="1184613"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smtClean="0">
                <a:ln>
                  <a:noFill/>
                </a:ln>
                <a:solidFill>
                  <a:srgbClr val="000000"/>
                </a:solidFill>
                <a:effectLst/>
                <a:uFill>
                  <a:solidFill>
                    <a:srgbClr val="000000"/>
                  </a:solidFill>
                </a:uFill>
                <a:latin typeface="+mj-lt"/>
                <a:ea typeface="+mj-ea"/>
                <a:cs typeface="+mj-cs"/>
                <a:sym typeface="Helvetica"/>
              </a:rPr>
              <a:t>Discard</a:t>
            </a: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cxnSp>
        <p:nvCxnSpPr>
          <p:cNvPr id="11" name="Straight Connector 10"/>
          <p:cNvCxnSpPr/>
          <p:nvPr/>
        </p:nvCxnSpPr>
        <p:spPr>
          <a:xfrm>
            <a:off x="498125" y="3701875"/>
            <a:ext cx="8396797" cy="11980"/>
          </a:xfrm>
          <a:prstGeom prst="line">
            <a:avLst/>
          </a:prstGeom>
          <a:noFill/>
          <a:ln w="25400" cap="flat">
            <a:solidFill>
              <a:srgbClr val="000000"/>
            </a:solidFill>
            <a:prstDash val="solid"/>
            <a:round/>
          </a:ln>
          <a:effectLst/>
          <a:sp3d/>
        </p:spPr>
        <p:style>
          <a:lnRef idx="0">
            <a:scrgbClr r="0" g="0" b="0"/>
          </a:lnRef>
          <a:fillRef idx="0">
            <a:scrgbClr r="0" g="0" b="0"/>
          </a:fillRef>
          <a:effectRef idx="0">
            <a:scrgbClr r="0" g="0" b="0"/>
          </a:effectRef>
          <a:fontRef idx="none"/>
        </p:style>
      </p:cxnSp>
      <p:sp>
        <p:nvSpPr>
          <p:cNvPr id="12" name="TextBox 11"/>
          <p:cNvSpPr txBox="1"/>
          <p:nvPr/>
        </p:nvSpPr>
        <p:spPr>
          <a:xfrm>
            <a:off x="4084289" y="3629993"/>
            <a:ext cx="823843"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0" i="0" u="none" strike="noStrike" cap="none" spc="0" normalizeH="0" baseline="0" dirty="0" smtClean="0">
                <a:ln>
                  <a:noFill/>
                </a:ln>
                <a:solidFill>
                  <a:srgbClr val="000000"/>
                </a:solidFill>
                <a:effectLst/>
                <a:uFill>
                  <a:solidFill>
                    <a:srgbClr val="000000"/>
                  </a:solidFill>
                </a:uFill>
                <a:latin typeface="+mn-lt"/>
                <a:ea typeface="+mj-ea"/>
                <a:cs typeface="+mj-cs"/>
                <a:sym typeface="Helvetica"/>
              </a:rPr>
              <a:t>20cm</a:t>
            </a:r>
            <a:endParaRPr kumimoji="0" lang="en-US" sz="2300" b="0" i="0" u="none" strike="noStrike" cap="none" spc="0" normalizeH="0" baseline="0" dirty="0">
              <a:ln>
                <a:noFill/>
              </a:ln>
              <a:solidFill>
                <a:srgbClr val="000000"/>
              </a:solidFill>
              <a:effectLst/>
              <a:uFill>
                <a:solidFill>
                  <a:srgbClr val="000000"/>
                </a:solidFill>
              </a:uFill>
              <a:latin typeface="+mn-lt"/>
              <a:ea typeface="+mj-ea"/>
              <a:cs typeface="+mj-cs"/>
              <a:sym typeface="Helvetica"/>
            </a:endParaRPr>
          </a:p>
        </p:txBody>
      </p:sp>
    </p:spTree>
    <p:extLst>
      <p:ext uri="{BB962C8B-B14F-4D97-AF65-F5344CB8AC3E}">
        <p14:creationId xmlns:p14="http://schemas.microsoft.com/office/powerpoint/2010/main" val="604170237"/>
      </p:ext>
    </p:extLst>
  </p:cSld>
  <p:clrMapOvr>
    <a:masterClrMapping/>
  </p:clrMapOvr>
  <p:transition xmlns:p14="http://schemas.microsoft.com/office/powerpoint/2010/mai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Our bad idea in 2 dimensions</a:t>
            </a:r>
            <a:endParaRPr lang="en-US" dirty="0"/>
          </a:p>
        </p:txBody>
      </p:sp>
      <p:sp>
        <p:nvSpPr>
          <p:cNvPr id="3" name="Text Placeholder 2"/>
          <p:cNvSpPr>
            <a:spLocks noGrp="1"/>
          </p:cNvSpPr>
          <p:nvPr>
            <p:ph type="body" idx="1"/>
          </p:nvPr>
        </p:nvSpPr>
        <p:spPr>
          <a:xfrm>
            <a:off x="468153" y="983296"/>
            <a:ext cx="3677239" cy="3233725"/>
          </a:xfrm>
        </p:spPr>
        <p:txBody>
          <a:bodyPr/>
          <a:lstStyle/>
          <a:p>
            <a:pPr marL="40639" indent="0">
              <a:buNone/>
            </a:pPr>
            <a:r>
              <a:rPr lang="en-US" dirty="0" smtClean="0"/>
              <a:t>Keeping (10^2)</a:t>
            </a:r>
            <a:r>
              <a:rPr lang="en-US" dirty="0"/>
              <a:t> </a:t>
            </a:r>
            <a:r>
              <a:rPr lang="en-US" dirty="0" smtClean="0"/>
              <a:t>∏ / </a:t>
            </a:r>
            <a:r>
              <a:rPr lang="en-US" dirty="0"/>
              <a:t>(11^2)</a:t>
            </a:r>
            <a:r>
              <a:rPr lang="en-US" dirty="0" smtClean="0"/>
              <a:t>∏ = 82% of the data in an even distribution</a:t>
            </a:r>
            <a:endParaRPr lang="en-US" dirty="0"/>
          </a:p>
        </p:txBody>
      </p:sp>
      <p:sp>
        <p:nvSpPr>
          <p:cNvPr id="4" name="Oval 3"/>
          <p:cNvSpPr/>
          <p:nvPr/>
        </p:nvSpPr>
        <p:spPr>
          <a:xfrm>
            <a:off x="4600682" y="886533"/>
            <a:ext cx="4320000" cy="4320000"/>
          </a:xfrm>
          <a:prstGeom prst="ellipse">
            <a:avLst/>
          </a:prstGeom>
          <a:solidFill>
            <a:schemeClr val="accent5"/>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a:ln>
                <a:noFill/>
              </a:ln>
              <a:solidFill>
                <a:srgbClr val="000000"/>
              </a:solidFill>
              <a:effectLst/>
              <a:uFill>
                <a:solidFill>
                  <a:srgbClr val="000000"/>
                </a:solidFill>
              </a:uFill>
              <a:latin typeface="+mj-lt"/>
              <a:ea typeface="+mj-ea"/>
              <a:cs typeface="+mj-cs"/>
              <a:sym typeface="Helvetica"/>
            </a:endParaRPr>
          </a:p>
        </p:txBody>
      </p:sp>
      <p:sp>
        <p:nvSpPr>
          <p:cNvPr id="6" name="Oval 5"/>
          <p:cNvSpPr/>
          <p:nvPr/>
        </p:nvSpPr>
        <p:spPr>
          <a:xfrm>
            <a:off x="4960371" y="1245919"/>
            <a:ext cx="3600000" cy="3600000"/>
          </a:xfrm>
          <a:prstGeom prst="ellipse">
            <a:avLst/>
          </a:prstGeom>
          <a:solidFill>
            <a:srgbClr val="FFFEDE"/>
          </a:solidFill>
          <a:ln w="254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300" b="1" i="0" u="none" strike="noStrike" cap="none" spc="0" normalizeH="0" baseline="0" dirty="0">
              <a:ln>
                <a:noFill/>
              </a:ln>
              <a:solidFill>
                <a:srgbClr val="000000"/>
              </a:solidFill>
              <a:effectLst/>
              <a:uFill>
                <a:solidFill>
                  <a:srgbClr val="000000"/>
                </a:solidFill>
              </a:uFill>
              <a:latin typeface="+mj-lt"/>
              <a:ea typeface="+mj-ea"/>
              <a:cs typeface="+mj-cs"/>
              <a:sym typeface="Helvetica"/>
            </a:endParaRPr>
          </a:p>
        </p:txBody>
      </p:sp>
      <p:cxnSp>
        <p:nvCxnSpPr>
          <p:cNvPr id="8" name="Straight Connector 7"/>
          <p:cNvCxnSpPr/>
          <p:nvPr/>
        </p:nvCxnSpPr>
        <p:spPr>
          <a:xfrm>
            <a:off x="5091883" y="3054945"/>
            <a:ext cx="3354653" cy="11980"/>
          </a:xfrm>
          <a:prstGeom prst="line">
            <a:avLst/>
          </a:prstGeom>
          <a:noFill/>
          <a:ln w="25400" cap="flat">
            <a:solidFill>
              <a:srgbClr val="000000"/>
            </a:solidFill>
            <a:prstDash val="solid"/>
            <a:round/>
          </a:ln>
          <a:effectLst/>
          <a:sp3d/>
        </p:spPr>
        <p:style>
          <a:lnRef idx="0">
            <a:scrgbClr r="0" g="0" b="0"/>
          </a:lnRef>
          <a:fillRef idx="0">
            <a:scrgbClr r="0" g="0" b="0"/>
          </a:fillRef>
          <a:effectRef idx="0">
            <a:scrgbClr r="0" g="0" b="0"/>
          </a:effectRef>
          <a:fontRef idx="none"/>
        </p:style>
      </p:cxnSp>
      <p:sp>
        <p:nvSpPr>
          <p:cNvPr id="9" name="TextBox 8"/>
          <p:cNvSpPr txBox="1"/>
          <p:nvPr/>
        </p:nvSpPr>
        <p:spPr>
          <a:xfrm>
            <a:off x="6336699" y="2467917"/>
            <a:ext cx="823843" cy="456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300" b="0" i="0" u="none" strike="noStrike" cap="none" spc="0" normalizeH="0" baseline="0" dirty="0" smtClean="0">
                <a:ln>
                  <a:noFill/>
                </a:ln>
                <a:solidFill>
                  <a:srgbClr val="000000"/>
                </a:solidFill>
                <a:effectLst/>
                <a:uFill>
                  <a:solidFill>
                    <a:srgbClr val="000000"/>
                  </a:solidFill>
                </a:uFill>
                <a:latin typeface="+mn-lt"/>
                <a:ea typeface="+mj-ea"/>
                <a:cs typeface="+mj-cs"/>
                <a:sym typeface="Helvetica"/>
              </a:rPr>
              <a:t>20cm</a:t>
            </a:r>
            <a:endParaRPr kumimoji="0" lang="en-US" sz="2300" b="0" i="0" u="none" strike="noStrike" cap="none" spc="0" normalizeH="0" baseline="0" dirty="0">
              <a:ln>
                <a:noFill/>
              </a:ln>
              <a:solidFill>
                <a:srgbClr val="000000"/>
              </a:solidFill>
              <a:effectLst/>
              <a:uFill>
                <a:solidFill>
                  <a:srgbClr val="000000"/>
                </a:solidFill>
              </a:uFill>
              <a:latin typeface="+mn-lt"/>
              <a:ea typeface="+mj-ea"/>
              <a:cs typeface="+mj-cs"/>
              <a:sym typeface="Helvetica"/>
            </a:endParaRPr>
          </a:p>
        </p:txBody>
      </p:sp>
    </p:spTree>
    <p:extLst>
      <p:ext uri="{BB962C8B-B14F-4D97-AF65-F5344CB8AC3E}">
        <p14:creationId xmlns:p14="http://schemas.microsoft.com/office/powerpoint/2010/main" val="3338164053"/>
      </p:ext>
    </p:extLst>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Our bad idea in higher dimensions</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3267599672"/>
              </p:ext>
            </p:extLst>
          </p:nvPr>
        </p:nvGraphicFramePr>
        <p:xfrm>
          <a:off x="468153" y="1314948"/>
          <a:ext cx="8361772" cy="3854237"/>
        </p:xfrm>
        <a:graphic>
          <a:graphicData uri="http://schemas.openxmlformats.org/drawingml/2006/table">
            <a:tbl>
              <a:tblPr firstRow="1" bandRow="1">
                <a:tableStyleId>{EEE7283C-3CF3-47DC-8721-378D4A62B228}</a:tableStyleId>
              </a:tblPr>
              <a:tblGrid>
                <a:gridCol w="4180886"/>
                <a:gridCol w="4180886"/>
              </a:tblGrid>
              <a:tr h="1017362">
                <a:tc>
                  <a:txBody>
                    <a:bodyPr/>
                    <a:lstStyle/>
                    <a:p>
                      <a:r>
                        <a:rPr lang="en-US" dirty="0" smtClean="0"/>
                        <a:t>Number of dimensions</a:t>
                      </a:r>
                      <a:endParaRPr lang="en-US" dirty="0"/>
                    </a:p>
                  </a:txBody>
                  <a:tcPr/>
                </a:tc>
                <a:tc>
                  <a:txBody>
                    <a:bodyPr/>
                    <a:lstStyle/>
                    <a:p>
                      <a:r>
                        <a:rPr lang="en-US" dirty="0" smtClean="0"/>
                        <a:t>% Data we keep</a:t>
                      </a:r>
                      <a:endParaRPr lang="en-US" dirty="0"/>
                    </a:p>
                  </a:txBody>
                  <a:tcPr/>
                </a:tc>
              </a:tr>
              <a:tr h="567375">
                <a:tc>
                  <a:txBody>
                    <a:bodyPr/>
                    <a:lstStyle/>
                    <a:p>
                      <a:r>
                        <a:rPr lang="en-US" dirty="0" smtClean="0"/>
                        <a:t>3</a:t>
                      </a:r>
                      <a:endParaRPr lang="en-US" dirty="0"/>
                    </a:p>
                  </a:txBody>
                  <a:tcPr/>
                </a:tc>
                <a:tc>
                  <a:txBody>
                    <a:bodyPr/>
                    <a:lstStyle/>
                    <a:p>
                      <a:r>
                        <a:rPr lang="en-US" dirty="0" smtClean="0"/>
                        <a:t>75%</a:t>
                      </a:r>
                      <a:endParaRPr lang="en-US" dirty="0"/>
                    </a:p>
                  </a:txBody>
                  <a:tcPr/>
                </a:tc>
              </a:tr>
              <a:tr h="567375">
                <a:tc>
                  <a:txBody>
                    <a:bodyPr/>
                    <a:lstStyle/>
                    <a:p>
                      <a:r>
                        <a:rPr lang="en-US" dirty="0" smtClean="0"/>
                        <a:t>4</a:t>
                      </a:r>
                      <a:endParaRPr lang="en-US" dirty="0"/>
                    </a:p>
                  </a:txBody>
                  <a:tcPr/>
                </a:tc>
                <a:tc>
                  <a:txBody>
                    <a:bodyPr/>
                    <a:lstStyle/>
                    <a:p>
                      <a:r>
                        <a:rPr lang="en-US" dirty="0" smtClean="0"/>
                        <a:t>68%</a:t>
                      </a:r>
                      <a:endParaRPr lang="en-US" dirty="0"/>
                    </a:p>
                  </a:txBody>
                  <a:tcPr/>
                </a:tc>
              </a:tr>
              <a:tr h="567375">
                <a:tc>
                  <a:txBody>
                    <a:bodyPr/>
                    <a:lstStyle/>
                    <a:p>
                      <a:r>
                        <a:rPr lang="en-US" dirty="0" smtClean="0"/>
                        <a:t>8</a:t>
                      </a:r>
                      <a:endParaRPr lang="en-US" dirty="0"/>
                    </a:p>
                  </a:txBody>
                  <a:tcPr/>
                </a:tc>
                <a:tc>
                  <a:txBody>
                    <a:bodyPr/>
                    <a:lstStyle/>
                    <a:p>
                      <a:r>
                        <a:rPr lang="en-US" dirty="0" smtClean="0"/>
                        <a:t>46%</a:t>
                      </a:r>
                      <a:endParaRPr lang="en-US" dirty="0"/>
                    </a:p>
                  </a:txBody>
                  <a:tcPr/>
                </a:tc>
              </a:tr>
              <a:tr h="567375">
                <a:tc>
                  <a:txBody>
                    <a:bodyPr/>
                    <a:lstStyle/>
                    <a:p>
                      <a:r>
                        <a:rPr lang="en-US" dirty="0" smtClean="0"/>
                        <a:t>24</a:t>
                      </a:r>
                      <a:endParaRPr lang="en-US" dirty="0"/>
                    </a:p>
                  </a:txBody>
                  <a:tcPr/>
                </a:tc>
                <a:tc>
                  <a:txBody>
                    <a:bodyPr/>
                    <a:lstStyle/>
                    <a:p>
                      <a:r>
                        <a:rPr lang="en-US" dirty="0" smtClean="0"/>
                        <a:t>10%</a:t>
                      </a:r>
                      <a:endParaRPr lang="en-US" dirty="0"/>
                    </a:p>
                  </a:txBody>
                  <a:tcPr/>
                </a:tc>
              </a:tr>
              <a:tr h="567375">
                <a:tc>
                  <a:txBody>
                    <a:bodyPr/>
                    <a:lstStyle/>
                    <a:p>
                      <a:r>
                        <a:rPr lang="en-US" dirty="0" smtClean="0"/>
                        <a:t>48</a:t>
                      </a:r>
                      <a:endParaRPr lang="en-US" dirty="0"/>
                    </a:p>
                  </a:txBody>
                  <a:tcPr/>
                </a:tc>
                <a:tc>
                  <a:txBody>
                    <a:bodyPr/>
                    <a:lstStyle/>
                    <a:p>
                      <a:r>
                        <a:rPr lang="en-US" dirty="0" smtClean="0"/>
                        <a:t>1%</a:t>
                      </a:r>
                      <a:endParaRPr lang="en-US" dirty="0"/>
                    </a:p>
                  </a:txBody>
                  <a:tcPr/>
                </a:tc>
              </a:tr>
            </a:tbl>
          </a:graphicData>
        </a:graphic>
      </p:graphicFrame>
    </p:spTree>
    <p:extLst>
      <p:ext uri="{BB962C8B-B14F-4D97-AF65-F5344CB8AC3E}">
        <p14:creationId xmlns:p14="http://schemas.microsoft.com/office/powerpoint/2010/main" val="2843125090"/>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153" y="505195"/>
            <a:ext cx="7874121" cy="478102"/>
          </a:xfrm>
        </p:spPr>
        <p:txBody>
          <a:bodyPr/>
          <a:lstStyle/>
          <a:p>
            <a:r>
              <a:rPr lang="en-US" dirty="0" smtClean="0"/>
              <a:t>What this means</a:t>
            </a:r>
            <a:endParaRPr lang="en-US" dirty="0"/>
          </a:p>
        </p:txBody>
      </p:sp>
      <p:sp>
        <p:nvSpPr>
          <p:cNvPr id="3" name="Text Placeholder 2"/>
          <p:cNvSpPr>
            <a:spLocks noGrp="1"/>
          </p:cNvSpPr>
          <p:nvPr>
            <p:ph type="body" idx="1"/>
          </p:nvPr>
        </p:nvSpPr>
        <p:spPr/>
        <p:txBody>
          <a:bodyPr/>
          <a:lstStyle/>
          <a:p>
            <a:r>
              <a:rPr lang="en-US" dirty="0" smtClean="0"/>
              <a:t>If your </a:t>
            </a:r>
            <a:r>
              <a:rPr lang="en-US" dirty="0" err="1" smtClean="0"/>
              <a:t>dataframe</a:t>
            </a:r>
            <a:r>
              <a:rPr lang="en-US" dirty="0" smtClean="0"/>
              <a:t> has 48 columns, 99% of the data is edge-like</a:t>
            </a:r>
          </a:p>
          <a:p>
            <a:r>
              <a:rPr lang="en-US" dirty="0" smtClean="0"/>
              <a:t>Algorithms that perform badly in high dimensions:</a:t>
            </a:r>
          </a:p>
          <a:p>
            <a:pPr lvl="1"/>
            <a:r>
              <a:rPr lang="en-US" dirty="0" smtClean="0"/>
              <a:t>K-means</a:t>
            </a:r>
          </a:p>
          <a:p>
            <a:pPr lvl="1"/>
            <a:r>
              <a:rPr lang="en-US" dirty="0" smtClean="0"/>
              <a:t>DBSCAN</a:t>
            </a:r>
          </a:p>
          <a:p>
            <a:pPr lvl="1"/>
            <a:r>
              <a:rPr lang="en-US" dirty="0" smtClean="0"/>
              <a:t>K-nearest </a:t>
            </a:r>
            <a:r>
              <a:rPr lang="en-US" dirty="0" err="1" smtClean="0"/>
              <a:t>neighbour</a:t>
            </a:r>
            <a:endParaRPr lang="en-US" dirty="0" smtClean="0"/>
          </a:p>
          <a:p>
            <a:pPr lvl="1"/>
            <a:r>
              <a:rPr lang="en-US" dirty="0" smtClean="0"/>
              <a:t>RANSAC</a:t>
            </a:r>
          </a:p>
          <a:p>
            <a:pPr lvl="1"/>
            <a:r>
              <a:rPr lang="en-US" dirty="0" err="1" smtClean="0"/>
              <a:t>Theil-sen</a:t>
            </a:r>
            <a:endParaRPr lang="en-US" dirty="0" smtClean="0"/>
          </a:p>
          <a:p>
            <a:pPr lvl="1"/>
            <a:r>
              <a:rPr lang="en-US" dirty="0" smtClean="0"/>
              <a:t>Ordinary least squares</a:t>
            </a:r>
            <a:endParaRPr lang="en-US" dirty="0"/>
          </a:p>
        </p:txBody>
      </p:sp>
    </p:spTree>
    <p:extLst>
      <p:ext uri="{BB962C8B-B14F-4D97-AF65-F5344CB8AC3E}">
        <p14:creationId xmlns:p14="http://schemas.microsoft.com/office/powerpoint/2010/main" val="3672737851"/>
      </p:ext>
    </p:extLst>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0" name="Shape 200"/>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1" name="Shape 201"/>
          <p:cNvSpPr/>
          <p:nvPr/>
        </p:nvSpPr>
        <p:spPr>
          <a:xfrm>
            <a:off x="457200" y="487362"/>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2" name="Shape 202"/>
          <p:cNvSpPr/>
          <p:nvPr/>
        </p:nvSpPr>
        <p:spPr>
          <a:xfrm>
            <a:off x="457200" y="908050"/>
            <a:ext cx="8448675" cy="1588"/>
          </a:xfrm>
          <a:prstGeom prst="line">
            <a:avLst/>
          </a:prstGeom>
          <a:ln w="6350">
            <a:solidFill>
              <a:srgbClr val="000000"/>
            </a:solidFill>
            <a:miter lim="400000"/>
          </a:ln>
        </p:spPr>
        <p:txBody>
          <a:bodyPr lIns="0" tIns="0" rIns="0" bIns="0"/>
          <a:lstStyle/>
          <a:p>
            <a:pPr algn="l" defTabSz="457200">
              <a:defRPr sz="1200" b="0">
                <a:uFillTx/>
              </a:defRPr>
            </a:pPr>
            <a:endParaRPr/>
          </a:p>
        </p:txBody>
      </p:sp>
      <p:sp>
        <p:nvSpPr>
          <p:cNvPr id="203" name="Shape 203"/>
          <p:cNvSpPr>
            <a:spLocks noGrp="1"/>
          </p:cNvSpPr>
          <p:nvPr>
            <p:ph type="sldNum" sz="quarter" idx="2"/>
          </p:nvPr>
        </p:nvSpPr>
        <p:spPr>
          <a:xfrm>
            <a:off x="8685361" y="514350"/>
            <a:ext cx="183853" cy="3429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
        <p:nvSpPr>
          <p:cNvPr id="204" name="Shape 204"/>
          <p:cNvSpPr>
            <a:spLocks noGrp="1"/>
          </p:cNvSpPr>
          <p:nvPr>
            <p:ph type="title"/>
          </p:nvPr>
        </p:nvSpPr>
        <p:spPr>
          <a:xfrm>
            <a:off x="468153" y="505195"/>
            <a:ext cx="7874121" cy="478102"/>
          </a:xfrm>
          <a:prstGeom prst="rect">
            <a:avLst/>
          </a:prstGeom>
        </p:spPr>
        <p:txBody>
          <a:bodyPr/>
          <a:lstStyle/>
          <a:p>
            <a:r>
              <a:rPr dirty="0"/>
              <a:t>CURSE OF </a:t>
            </a:r>
            <a:r>
              <a:rPr dirty="0" smtClean="0"/>
              <a:t>DIMENSIONALITY</a:t>
            </a:r>
            <a:r>
              <a:rPr lang="en-AU" dirty="0" smtClean="0"/>
              <a:t> (MATH GEEK EDITION)</a:t>
            </a:r>
            <a:endParaRPr dirty="0"/>
          </a:p>
        </p:txBody>
      </p:sp>
      <p:sp>
        <p:nvSpPr>
          <p:cNvPr id="205" name="Shape 205"/>
          <p:cNvSpPr>
            <a:spLocks noGrp="1"/>
          </p:cNvSpPr>
          <p:nvPr>
            <p:ph type="body" idx="1"/>
          </p:nvPr>
        </p:nvSpPr>
        <p:spPr>
          <a:prstGeom prst="rect">
            <a:avLst/>
          </a:prstGeom>
        </p:spPr>
        <p:txBody>
          <a:bodyPr/>
          <a:lstStyle/>
          <a:p>
            <a:r>
              <a:t>The complexity that comes with a large number of features is due in part to the curse of dimensionality.</a:t>
            </a:r>
          </a:p>
          <a:p>
            <a:endParaRPr/>
          </a:p>
          <a:p>
            <a:r>
              <a:t>Namely, the sample size needed to accurately estimate a random variable taking values in a d-dimensional feature space grows exponentially with d (almost).</a:t>
            </a:r>
          </a:p>
          <a:p>
            <a:endParaRPr/>
          </a:p>
          <a:p>
            <a:r>
              <a:t>(More precisely, the sample size grows exponentially with l ≤ d, the dimension of the manifold embedded in the feature space).</a:t>
            </a:r>
          </a:p>
        </p:txBody>
      </p:sp>
    </p:spTree>
    <p:extLst>
      <p:ext uri="{BB962C8B-B14F-4D97-AF65-F5344CB8AC3E}">
        <p14:creationId xmlns:p14="http://schemas.microsoft.com/office/powerpoint/2010/main" val="3521684765"/>
      </p:ext>
    </p:extLst>
  </p:cSld>
  <p:clrMapOvr>
    <a:masterClrMapping/>
  </p:clrMapOvr>
  <p:transition xmlns:p14="http://schemas.microsoft.com/office/powerpoint/2010/main" spd="slow"/>
</p:sld>
</file>

<file path=ppt/theme/theme1.xml><?xml version="1.0" encoding="utf-8"?>
<a:theme xmlns:a="http://schemas.openxmlformats.org/drawingml/2006/main" name="White">
  <a:themeElements>
    <a:clrScheme name="White">
      <a:dk1>
        <a:srgbClr val="000000"/>
      </a:dk1>
      <a:lt1>
        <a:srgbClr val="00000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Trebuchet MS"/>
        <a:ea typeface="Trebuchet MS"/>
        <a:cs typeface="Trebuchet M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Trebuchet MS"/>
        <a:ea typeface="Trebuchet MS"/>
        <a:cs typeface="Trebuchet M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EDE"/>
        </a:solidFill>
        <a:ln w="254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300" b="1" i="0" u="none" strike="noStrike" cap="none" spc="0" normalizeH="0" baseline="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302</TotalTime>
  <Words>1215</Words>
  <Application>Microsoft Macintosh PowerPoint</Application>
  <PresentationFormat>Custom</PresentationFormat>
  <Paragraphs>197</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White</vt:lpstr>
      <vt:lpstr>DATA SCIENCE 10 WEEK PART TIME COURSE  Dimensionality Reduction</vt:lpstr>
      <vt:lpstr>AGENDA</vt:lpstr>
      <vt:lpstr>The Curse of Dimensionality</vt:lpstr>
      <vt:lpstr>Points at the extreme edges of a dataset are painful</vt:lpstr>
      <vt:lpstr>Bad idea of the day</vt:lpstr>
      <vt:lpstr>Our bad idea in 2 dimensions</vt:lpstr>
      <vt:lpstr>Our bad idea in higher dimensions</vt:lpstr>
      <vt:lpstr>What this means</vt:lpstr>
      <vt:lpstr>CURSE OF DIMENSIONALITY (MATH GEEK EDITION)</vt:lpstr>
      <vt:lpstr>DIMENSIONALITY REDUCTION</vt:lpstr>
      <vt:lpstr>How to shrink the number of dimensions</vt:lpstr>
      <vt:lpstr>Visualising the three approaches</vt:lpstr>
      <vt:lpstr>PRINCIPAL COMPONENTS</vt:lpstr>
      <vt:lpstr>PCA (Geometric Interpretation)</vt:lpstr>
      <vt:lpstr>PRINCIPAL COMPONENTS (MATH GEEK VERSION)</vt:lpstr>
      <vt:lpstr>PCA – We’re making linear combinations</vt:lpstr>
      <vt:lpstr>In code</vt:lpstr>
      <vt:lpstr>What we often do</vt:lpstr>
      <vt:lpstr>Interpretation</vt:lpstr>
      <vt:lpstr>Sparse PCA</vt:lpstr>
      <vt:lpstr>LAB - PCA</vt:lpstr>
      <vt:lpstr>MANIFOLD LEARNING</vt:lpstr>
      <vt:lpstr>Manifold learning</vt:lpstr>
      <vt:lpstr>How does it work? (Isomap example)</vt:lpstr>
      <vt:lpstr>In code…</vt:lpstr>
      <vt:lpstr>But umm, what can we do with that transform?</vt:lpstr>
      <vt:lpstr>LAB – Manifold </vt:lpstr>
      <vt:lpstr>Feature Selection</vt:lpstr>
      <vt:lpstr>Placeholder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10 WEEK PART TIME COURSE  Dimensionality Reduction</dc:title>
  <cp:lastModifiedBy>Greg Baker</cp:lastModifiedBy>
  <cp:revision>20</cp:revision>
  <dcterms:modified xsi:type="dcterms:W3CDTF">2016-07-20T06:27:50Z</dcterms:modified>
</cp:coreProperties>
</file>